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0"/>
  </p:notesMasterIdLst>
  <p:handoutMasterIdLst>
    <p:handoutMasterId r:id="rId71"/>
  </p:handoutMasterIdLst>
  <p:sldIdLst>
    <p:sldId id="327" r:id="rId5"/>
    <p:sldId id="330" r:id="rId6"/>
    <p:sldId id="331" r:id="rId7"/>
    <p:sldId id="332" r:id="rId8"/>
    <p:sldId id="298" r:id="rId9"/>
    <p:sldId id="262" r:id="rId10"/>
    <p:sldId id="333" r:id="rId11"/>
    <p:sldId id="334" r:id="rId12"/>
    <p:sldId id="263" r:id="rId13"/>
    <p:sldId id="299" r:id="rId14"/>
    <p:sldId id="335" r:id="rId15"/>
    <p:sldId id="336" r:id="rId16"/>
    <p:sldId id="266" r:id="rId17"/>
    <p:sldId id="265" r:id="rId18"/>
    <p:sldId id="337" r:id="rId19"/>
    <p:sldId id="338" r:id="rId20"/>
    <p:sldId id="339" r:id="rId21"/>
    <p:sldId id="340" r:id="rId22"/>
    <p:sldId id="341" r:id="rId23"/>
    <p:sldId id="342" r:id="rId24"/>
    <p:sldId id="343" r:id="rId25"/>
    <p:sldId id="344" r:id="rId26"/>
    <p:sldId id="276" r:id="rId27"/>
    <p:sldId id="345" r:id="rId28"/>
    <p:sldId id="346" r:id="rId29"/>
    <p:sldId id="347" r:id="rId30"/>
    <p:sldId id="348" r:id="rId31"/>
    <p:sldId id="351" r:id="rId32"/>
    <p:sldId id="293" r:id="rId33"/>
    <p:sldId id="355" r:id="rId34"/>
    <p:sldId id="353" r:id="rId35"/>
    <p:sldId id="354" r:id="rId36"/>
    <p:sldId id="352" r:id="rId37"/>
    <p:sldId id="277" r:id="rId38"/>
    <p:sldId id="284" r:id="rId39"/>
    <p:sldId id="269" r:id="rId40"/>
    <p:sldId id="304" r:id="rId41"/>
    <p:sldId id="305" r:id="rId42"/>
    <p:sldId id="307" r:id="rId43"/>
    <p:sldId id="306" r:id="rId44"/>
    <p:sldId id="308" r:id="rId45"/>
    <p:sldId id="270" r:id="rId46"/>
    <p:sldId id="309" r:id="rId47"/>
    <p:sldId id="310" r:id="rId48"/>
    <p:sldId id="311" r:id="rId49"/>
    <p:sldId id="312" r:id="rId50"/>
    <p:sldId id="314" r:id="rId51"/>
    <p:sldId id="313" r:id="rId52"/>
    <p:sldId id="315" r:id="rId53"/>
    <p:sldId id="316" r:id="rId54"/>
    <p:sldId id="317" r:id="rId55"/>
    <p:sldId id="294" r:id="rId56"/>
    <p:sldId id="296" r:id="rId57"/>
    <p:sldId id="318" r:id="rId58"/>
    <p:sldId id="319" r:id="rId59"/>
    <p:sldId id="321" r:id="rId60"/>
    <p:sldId id="322" r:id="rId61"/>
    <p:sldId id="323" r:id="rId62"/>
    <p:sldId id="324" r:id="rId63"/>
    <p:sldId id="288" r:id="rId64"/>
    <p:sldId id="289" r:id="rId65"/>
    <p:sldId id="320" r:id="rId66"/>
    <p:sldId id="274" r:id="rId67"/>
    <p:sldId id="275" r:id="rId68"/>
    <p:sldId id="329" r:id="rId6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EB7A764-3DD0-404E-807D-4A64FEF141DC}" v="3838" dt="2023-09-21T15:52:12.531"/>
    <p1510:client id="{10340FDF-B15C-4CFF-B487-146F9B98A252}" v="28" dt="2021-08-10T21:47:37.589"/>
    <p1510:client id="{29EEA4DF-3773-45C1-AE81-638E2418C84F}" v="47" dt="2023-09-21T16:02:28.996"/>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6A0DD6-E287-48D6-BBF5-50962AE6A87B}" type="doc">
      <dgm:prSet loTypeId="urn:microsoft.com/office/officeart/2005/8/layout/hList1" loCatId="list" qsTypeId="urn:microsoft.com/office/officeart/2005/8/quickstyle/simple5" qsCatId="simple" csTypeId="urn:microsoft.com/office/officeart/2005/8/colors/colorful2" csCatId="colorful"/>
      <dgm:spPr/>
      <dgm:t>
        <a:bodyPr/>
        <a:lstStyle/>
        <a:p>
          <a:endParaRPr lang="en-US"/>
        </a:p>
      </dgm:t>
    </dgm:pt>
    <dgm:pt modelId="{2A740B9A-8570-48A8-AF19-AC4A15E99F4B}">
      <dgm:prSet/>
      <dgm:spPr/>
      <dgm:t>
        <a:bodyPr/>
        <a:lstStyle/>
        <a:p>
          <a:r>
            <a:rPr lang="en-US"/>
            <a:t>Data collection methodology:</a:t>
          </a:r>
        </a:p>
      </dgm:t>
    </dgm:pt>
    <dgm:pt modelId="{9BF85A1B-3AD4-4EAD-9C28-DD09A7D2D7DB}" type="parTrans" cxnId="{753B5494-38F3-423B-9BEF-CBC3A1EF9907}">
      <dgm:prSet/>
      <dgm:spPr/>
      <dgm:t>
        <a:bodyPr/>
        <a:lstStyle/>
        <a:p>
          <a:endParaRPr lang="en-US"/>
        </a:p>
      </dgm:t>
    </dgm:pt>
    <dgm:pt modelId="{F86ADB2D-44F2-4E05-9C57-D604E892C0E9}" type="sibTrans" cxnId="{753B5494-38F3-423B-9BEF-CBC3A1EF9907}">
      <dgm:prSet/>
      <dgm:spPr/>
      <dgm:t>
        <a:bodyPr/>
        <a:lstStyle/>
        <a:p>
          <a:endParaRPr lang="en-US"/>
        </a:p>
      </dgm:t>
    </dgm:pt>
    <dgm:pt modelId="{C326B64C-C57B-4C34-8322-A6F29612A038}">
      <dgm:prSet/>
      <dgm:spPr/>
      <dgm:t>
        <a:bodyPr/>
        <a:lstStyle/>
        <a:p>
          <a:r>
            <a:rPr lang="en-US"/>
            <a:t>Utilized SpaceX REST API to gather past launch data</a:t>
          </a:r>
        </a:p>
      </dgm:t>
    </dgm:pt>
    <dgm:pt modelId="{0DAF44B1-DE2D-40E7-A430-18128E317E4D}" type="parTrans" cxnId="{951F7CC2-2ECF-4140-B1CB-AABBC0A12958}">
      <dgm:prSet/>
      <dgm:spPr/>
      <dgm:t>
        <a:bodyPr/>
        <a:lstStyle/>
        <a:p>
          <a:endParaRPr lang="en-US"/>
        </a:p>
      </dgm:t>
    </dgm:pt>
    <dgm:pt modelId="{513F7451-8F5D-4422-B048-5B989121432E}" type="sibTrans" cxnId="{951F7CC2-2ECF-4140-B1CB-AABBC0A12958}">
      <dgm:prSet/>
      <dgm:spPr/>
      <dgm:t>
        <a:bodyPr/>
        <a:lstStyle/>
        <a:p>
          <a:endParaRPr lang="en-US"/>
        </a:p>
      </dgm:t>
    </dgm:pt>
    <dgm:pt modelId="{7380F4F7-E75B-40BF-B064-67C8E265175C}">
      <dgm:prSet/>
      <dgm:spPr/>
      <dgm:t>
        <a:bodyPr/>
        <a:lstStyle/>
        <a:p>
          <a:r>
            <a:rPr lang="en-US"/>
            <a:t>Implemented web scraping techniques to extract Falcon 9 launch records from HTML tables</a:t>
          </a:r>
        </a:p>
      </dgm:t>
    </dgm:pt>
    <dgm:pt modelId="{9AC061D1-BA09-4816-B32B-9B6DB06354C4}" type="parTrans" cxnId="{9D2DCCC6-D744-49DE-8D92-67C39C4792FD}">
      <dgm:prSet/>
      <dgm:spPr/>
      <dgm:t>
        <a:bodyPr/>
        <a:lstStyle/>
        <a:p>
          <a:endParaRPr lang="en-US"/>
        </a:p>
      </dgm:t>
    </dgm:pt>
    <dgm:pt modelId="{FD9C3D4C-C383-483B-83C8-BDFA61585DF2}" type="sibTrans" cxnId="{9D2DCCC6-D744-49DE-8D92-67C39C4792FD}">
      <dgm:prSet/>
      <dgm:spPr/>
      <dgm:t>
        <a:bodyPr/>
        <a:lstStyle/>
        <a:p>
          <a:endParaRPr lang="en-US"/>
        </a:p>
      </dgm:t>
    </dgm:pt>
    <dgm:pt modelId="{0A50F35F-3D3C-40E3-B18F-4863767775CE}">
      <dgm:prSet/>
      <dgm:spPr/>
      <dgm:t>
        <a:bodyPr/>
        <a:lstStyle/>
        <a:p>
          <a:r>
            <a:rPr lang="en-US"/>
            <a:t>Data wrangling:</a:t>
          </a:r>
        </a:p>
      </dgm:t>
    </dgm:pt>
    <dgm:pt modelId="{37B1BEF0-3108-43AB-9048-41D284F5BBDB}" type="parTrans" cxnId="{4359A1AE-15DF-45D7-8FD2-11B17C11EA14}">
      <dgm:prSet/>
      <dgm:spPr/>
      <dgm:t>
        <a:bodyPr/>
        <a:lstStyle/>
        <a:p>
          <a:endParaRPr lang="en-US"/>
        </a:p>
      </dgm:t>
    </dgm:pt>
    <dgm:pt modelId="{863075EF-9FC7-4841-88A9-D0F8C04B7F96}" type="sibTrans" cxnId="{4359A1AE-15DF-45D7-8FD2-11B17C11EA14}">
      <dgm:prSet/>
      <dgm:spPr/>
      <dgm:t>
        <a:bodyPr/>
        <a:lstStyle/>
        <a:p>
          <a:endParaRPr lang="en-US"/>
        </a:p>
      </dgm:t>
    </dgm:pt>
    <dgm:pt modelId="{9BAEBD24-D718-4224-AD75-4EA92D1D3976}">
      <dgm:prSet/>
      <dgm:spPr/>
      <dgm:t>
        <a:bodyPr/>
        <a:lstStyle/>
        <a:p>
          <a:r>
            <a:rPr lang="en-US"/>
            <a:t>Handled null values and missing data</a:t>
          </a:r>
        </a:p>
      </dgm:t>
    </dgm:pt>
    <dgm:pt modelId="{B2ABD467-5E04-449E-AC5D-C5FB88AB77E1}" type="parTrans" cxnId="{76E517EB-03EE-4290-93F1-91EBAD30A56A}">
      <dgm:prSet/>
      <dgm:spPr/>
      <dgm:t>
        <a:bodyPr/>
        <a:lstStyle/>
        <a:p>
          <a:endParaRPr lang="en-US"/>
        </a:p>
      </dgm:t>
    </dgm:pt>
    <dgm:pt modelId="{6CABAD0F-BE6A-4E10-9911-88DAFE75BFF0}" type="sibTrans" cxnId="{76E517EB-03EE-4290-93F1-91EBAD30A56A}">
      <dgm:prSet/>
      <dgm:spPr/>
      <dgm:t>
        <a:bodyPr/>
        <a:lstStyle/>
        <a:p>
          <a:endParaRPr lang="en-US"/>
        </a:p>
      </dgm:t>
    </dgm:pt>
    <dgm:pt modelId="{204A55F8-0256-415C-B9C5-97BCF5CD71DA}">
      <dgm:prSet/>
      <dgm:spPr/>
      <dgm:t>
        <a:bodyPr/>
        <a:lstStyle/>
        <a:p>
          <a:r>
            <a:rPr lang="en-US"/>
            <a:t>Filtered out Falcon 1 launches to focus on Falcon 9 data</a:t>
          </a:r>
        </a:p>
      </dgm:t>
    </dgm:pt>
    <dgm:pt modelId="{1BE35B3B-2AE8-4403-BEFE-41D1E9612BA7}" type="parTrans" cxnId="{593672FE-D8E0-4E22-94C5-F3CEE04E7BB5}">
      <dgm:prSet/>
      <dgm:spPr/>
      <dgm:t>
        <a:bodyPr/>
        <a:lstStyle/>
        <a:p>
          <a:endParaRPr lang="en-US"/>
        </a:p>
      </dgm:t>
    </dgm:pt>
    <dgm:pt modelId="{D5D5C4BF-B63A-443C-9118-D65DC60DAAD4}" type="sibTrans" cxnId="{593672FE-D8E0-4E22-94C5-F3CEE04E7BB5}">
      <dgm:prSet/>
      <dgm:spPr/>
      <dgm:t>
        <a:bodyPr/>
        <a:lstStyle/>
        <a:p>
          <a:endParaRPr lang="en-US"/>
        </a:p>
      </dgm:t>
    </dgm:pt>
    <dgm:pt modelId="{2B9E6EB6-C6DC-4089-85EB-4843CD0BBAC9}">
      <dgm:prSet/>
      <dgm:spPr/>
      <dgm:t>
        <a:bodyPr/>
        <a:lstStyle/>
        <a:p>
          <a:r>
            <a:rPr lang="en-US"/>
            <a:t>Transformed the data into a clean and structured format</a:t>
          </a:r>
        </a:p>
      </dgm:t>
    </dgm:pt>
    <dgm:pt modelId="{62B584CB-FFA2-4E2B-BD7F-C02CEE764096}" type="parTrans" cxnId="{F4487C19-B01E-4E59-85BF-1865AB6E778C}">
      <dgm:prSet/>
      <dgm:spPr/>
      <dgm:t>
        <a:bodyPr/>
        <a:lstStyle/>
        <a:p>
          <a:endParaRPr lang="en-US"/>
        </a:p>
      </dgm:t>
    </dgm:pt>
    <dgm:pt modelId="{F707AC84-31DF-4227-A29F-8CAC4A058810}" type="sibTrans" cxnId="{F4487C19-B01E-4E59-85BF-1865AB6E778C}">
      <dgm:prSet/>
      <dgm:spPr/>
      <dgm:t>
        <a:bodyPr/>
        <a:lstStyle/>
        <a:p>
          <a:endParaRPr lang="en-US"/>
        </a:p>
      </dgm:t>
    </dgm:pt>
    <dgm:pt modelId="{CADB2D4D-ACEF-451B-A0BB-7D561D8A5877}" type="pres">
      <dgm:prSet presAssocID="{DA6A0DD6-E287-48D6-BBF5-50962AE6A87B}" presName="Name0" presStyleCnt="0">
        <dgm:presLayoutVars>
          <dgm:dir/>
          <dgm:animLvl val="lvl"/>
          <dgm:resizeHandles val="exact"/>
        </dgm:presLayoutVars>
      </dgm:prSet>
      <dgm:spPr/>
    </dgm:pt>
    <dgm:pt modelId="{49B417FE-04FA-4FB7-8CBB-803A99158825}" type="pres">
      <dgm:prSet presAssocID="{2A740B9A-8570-48A8-AF19-AC4A15E99F4B}" presName="composite" presStyleCnt="0"/>
      <dgm:spPr/>
    </dgm:pt>
    <dgm:pt modelId="{E1B2E1A3-8403-4ECE-A02D-C6D8E40CA733}" type="pres">
      <dgm:prSet presAssocID="{2A740B9A-8570-48A8-AF19-AC4A15E99F4B}" presName="parTx" presStyleLbl="alignNode1" presStyleIdx="0" presStyleCnt="2">
        <dgm:presLayoutVars>
          <dgm:chMax val="0"/>
          <dgm:chPref val="0"/>
          <dgm:bulletEnabled val="1"/>
        </dgm:presLayoutVars>
      </dgm:prSet>
      <dgm:spPr/>
    </dgm:pt>
    <dgm:pt modelId="{34DF89A7-5DBF-418A-9EFC-CE0C622263FB}" type="pres">
      <dgm:prSet presAssocID="{2A740B9A-8570-48A8-AF19-AC4A15E99F4B}" presName="desTx" presStyleLbl="alignAccFollowNode1" presStyleIdx="0" presStyleCnt="2">
        <dgm:presLayoutVars>
          <dgm:bulletEnabled val="1"/>
        </dgm:presLayoutVars>
      </dgm:prSet>
      <dgm:spPr/>
    </dgm:pt>
    <dgm:pt modelId="{7497999C-5F18-407C-91E9-9E0799039B41}" type="pres">
      <dgm:prSet presAssocID="{F86ADB2D-44F2-4E05-9C57-D604E892C0E9}" presName="space" presStyleCnt="0"/>
      <dgm:spPr/>
    </dgm:pt>
    <dgm:pt modelId="{2353E375-2A89-4AB7-BC5A-4FB44DD0DB3D}" type="pres">
      <dgm:prSet presAssocID="{0A50F35F-3D3C-40E3-B18F-4863767775CE}" presName="composite" presStyleCnt="0"/>
      <dgm:spPr/>
    </dgm:pt>
    <dgm:pt modelId="{76307129-AC67-45A9-80FF-0229550926D0}" type="pres">
      <dgm:prSet presAssocID="{0A50F35F-3D3C-40E3-B18F-4863767775CE}" presName="parTx" presStyleLbl="alignNode1" presStyleIdx="1" presStyleCnt="2">
        <dgm:presLayoutVars>
          <dgm:chMax val="0"/>
          <dgm:chPref val="0"/>
          <dgm:bulletEnabled val="1"/>
        </dgm:presLayoutVars>
      </dgm:prSet>
      <dgm:spPr/>
    </dgm:pt>
    <dgm:pt modelId="{0B8AA62A-5AA0-45EA-BADD-74DB8BD1DB5E}" type="pres">
      <dgm:prSet presAssocID="{0A50F35F-3D3C-40E3-B18F-4863767775CE}" presName="desTx" presStyleLbl="alignAccFollowNode1" presStyleIdx="1" presStyleCnt="2">
        <dgm:presLayoutVars>
          <dgm:bulletEnabled val="1"/>
        </dgm:presLayoutVars>
      </dgm:prSet>
      <dgm:spPr/>
    </dgm:pt>
  </dgm:ptLst>
  <dgm:cxnLst>
    <dgm:cxn modelId="{F4487C19-B01E-4E59-85BF-1865AB6E778C}" srcId="{0A50F35F-3D3C-40E3-B18F-4863767775CE}" destId="{2B9E6EB6-C6DC-4089-85EB-4843CD0BBAC9}" srcOrd="2" destOrd="0" parTransId="{62B584CB-FFA2-4E2B-BD7F-C02CEE764096}" sibTransId="{F707AC84-31DF-4227-A29F-8CAC4A058810}"/>
    <dgm:cxn modelId="{397B5442-40D9-4AAA-8ADD-E834453BFF6B}" type="presOf" srcId="{2B9E6EB6-C6DC-4089-85EB-4843CD0BBAC9}" destId="{0B8AA62A-5AA0-45EA-BADD-74DB8BD1DB5E}" srcOrd="0" destOrd="2" presId="urn:microsoft.com/office/officeart/2005/8/layout/hList1"/>
    <dgm:cxn modelId="{DCADD262-E929-4336-A97E-76FB6F2ABBCD}" type="presOf" srcId="{9BAEBD24-D718-4224-AD75-4EA92D1D3976}" destId="{0B8AA62A-5AA0-45EA-BADD-74DB8BD1DB5E}" srcOrd="0" destOrd="0" presId="urn:microsoft.com/office/officeart/2005/8/layout/hList1"/>
    <dgm:cxn modelId="{0D666A43-1787-4D7D-B87D-3CEE6BC69761}" type="presOf" srcId="{204A55F8-0256-415C-B9C5-97BCF5CD71DA}" destId="{0B8AA62A-5AA0-45EA-BADD-74DB8BD1DB5E}" srcOrd="0" destOrd="1" presId="urn:microsoft.com/office/officeart/2005/8/layout/hList1"/>
    <dgm:cxn modelId="{35923F54-FD0C-4910-890B-E04C7C76F8D0}" type="presOf" srcId="{C326B64C-C57B-4C34-8322-A6F29612A038}" destId="{34DF89A7-5DBF-418A-9EFC-CE0C622263FB}" srcOrd="0" destOrd="0" presId="urn:microsoft.com/office/officeart/2005/8/layout/hList1"/>
    <dgm:cxn modelId="{E1060E8F-6E0D-474E-B4DC-917200E3C187}" type="presOf" srcId="{0A50F35F-3D3C-40E3-B18F-4863767775CE}" destId="{76307129-AC67-45A9-80FF-0229550926D0}" srcOrd="0" destOrd="0" presId="urn:microsoft.com/office/officeart/2005/8/layout/hList1"/>
    <dgm:cxn modelId="{753B5494-38F3-423B-9BEF-CBC3A1EF9907}" srcId="{DA6A0DD6-E287-48D6-BBF5-50962AE6A87B}" destId="{2A740B9A-8570-48A8-AF19-AC4A15E99F4B}" srcOrd="0" destOrd="0" parTransId="{9BF85A1B-3AD4-4EAD-9C28-DD09A7D2D7DB}" sibTransId="{F86ADB2D-44F2-4E05-9C57-D604E892C0E9}"/>
    <dgm:cxn modelId="{203A7894-22E5-4001-8A97-F0CFB0EF867F}" type="presOf" srcId="{2A740B9A-8570-48A8-AF19-AC4A15E99F4B}" destId="{E1B2E1A3-8403-4ECE-A02D-C6D8E40CA733}" srcOrd="0" destOrd="0" presId="urn:microsoft.com/office/officeart/2005/8/layout/hList1"/>
    <dgm:cxn modelId="{703FAEA2-8969-4CD7-A5FE-8C27C55BA34E}" type="presOf" srcId="{7380F4F7-E75B-40BF-B064-67C8E265175C}" destId="{34DF89A7-5DBF-418A-9EFC-CE0C622263FB}" srcOrd="0" destOrd="1" presId="urn:microsoft.com/office/officeart/2005/8/layout/hList1"/>
    <dgm:cxn modelId="{4359A1AE-15DF-45D7-8FD2-11B17C11EA14}" srcId="{DA6A0DD6-E287-48D6-BBF5-50962AE6A87B}" destId="{0A50F35F-3D3C-40E3-B18F-4863767775CE}" srcOrd="1" destOrd="0" parTransId="{37B1BEF0-3108-43AB-9048-41D284F5BBDB}" sibTransId="{863075EF-9FC7-4841-88A9-D0F8C04B7F96}"/>
    <dgm:cxn modelId="{951F7CC2-2ECF-4140-B1CB-AABBC0A12958}" srcId="{2A740B9A-8570-48A8-AF19-AC4A15E99F4B}" destId="{C326B64C-C57B-4C34-8322-A6F29612A038}" srcOrd="0" destOrd="0" parTransId="{0DAF44B1-DE2D-40E7-A430-18128E317E4D}" sibTransId="{513F7451-8F5D-4422-B048-5B989121432E}"/>
    <dgm:cxn modelId="{9D2DCCC6-D744-49DE-8D92-67C39C4792FD}" srcId="{2A740B9A-8570-48A8-AF19-AC4A15E99F4B}" destId="{7380F4F7-E75B-40BF-B064-67C8E265175C}" srcOrd="1" destOrd="0" parTransId="{9AC061D1-BA09-4816-B32B-9B6DB06354C4}" sibTransId="{FD9C3D4C-C383-483B-83C8-BDFA61585DF2}"/>
    <dgm:cxn modelId="{76E517EB-03EE-4290-93F1-91EBAD30A56A}" srcId="{0A50F35F-3D3C-40E3-B18F-4863767775CE}" destId="{9BAEBD24-D718-4224-AD75-4EA92D1D3976}" srcOrd="0" destOrd="0" parTransId="{B2ABD467-5E04-449E-AC5D-C5FB88AB77E1}" sibTransId="{6CABAD0F-BE6A-4E10-9911-88DAFE75BFF0}"/>
    <dgm:cxn modelId="{8F23A9F2-21EF-41B2-8D7E-D861B5D0A0B7}" type="presOf" srcId="{DA6A0DD6-E287-48D6-BBF5-50962AE6A87B}" destId="{CADB2D4D-ACEF-451B-A0BB-7D561D8A5877}" srcOrd="0" destOrd="0" presId="urn:microsoft.com/office/officeart/2005/8/layout/hList1"/>
    <dgm:cxn modelId="{593672FE-D8E0-4E22-94C5-F3CEE04E7BB5}" srcId="{0A50F35F-3D3C-40E3-B18F-4863767775CE}" destId="{204A55F8-0256-415C-B9C5-97BCF5CD71DA}" srcOrd="1" destOrd="0" parTransId="{1BE35B3B-2AE8-4403-BEFE-41D1E9612BA7}" sibTransId="{D5D5C4BF-B63A-443C-9118-D65DC60DAAD4}"/>
    <dgm:cxn modelId="{CFC1B6B2-31ED-42D4-982B-E56441071BFD}" type="presParOf" srcId="{CADB2D4D-ACEF-451B-A0BB-7D561D8A5877}" destId="{49B417FE-04FA-4FB7-8CBB-803A99158825}" srcOrd="0" destOrd="0" presId="urn:microsoft.com/office/officeart/2005/8/layout/hList1"/>
    <dgm:cxn modelId="{47C8EA0D-3643-47B0-9A80-CB4C87FD7A2A}" type="presParOf" srcId="{49B417FE-04FA-4FB7-8CBB-803A99158825}" destId="{E1B2E1A3-8403-4ECE-A02D-C6D8E40CA733}" srcOrd="0" destOrd="0" presId="urn:microsoft.com/office/officeart/2005/8/layout/hList1"/>
    <dgm:cxn modelId="{F333A5EC-ABDD-49DC-9389-84E234A6EB43}" type="presParOf" srcId="{49B417FE-04FA-4FB7-8CBB-803A99158825}" destId="{34DF89A7-5DBF-418A-9EFC-CE0C622263FB}" srcOrd="1" destOrd="0" presId="urn:microsoft.com/office/officeart/2005/8/layout/hList1"/>
    <dgm:cxn modelId="{B4E9D510-A81C-485C-B32B-8A5EADF924B2}" type="presParOf" srcId="{CADB2D4D-ACEF-451B-A0BB-7D561D8A5877}" destId="{7497999C-5F18-407C-91E9-9E0799039B41}" srcOrd="1" destOrd="0" presId="urn:microsoft.com/office/officeart/2005/8/layout/hList1"/>
    <dgm:cxn modelId="{09C25B35-8C48-4B64-B7C2-DC232485B062}" type="presParOf" srcId="{CADB2D4D-ACEF-451B-A0BB-7D561D8A5877}" destId="{2353E375-2A89-4AB7-BC5A-4FB44DD0DB3D}" srcOrd="2" destOrd="0" presId="urn:microsoft.com/office/officeart/2005/8/layout/hList1"/>
    <dgm:cxn modelId="{2953EE1C-4559-413A-A45C-4B0EA9594AFE}" type="presParOf" srcId="{2353E375-2A89-4AB7-BC5A-4FB44DD0DB3D}" destId="{76307129-AC67-45A9-80FF-0229550926D0}" srcOrd="0" destOrd="0" presId="urn:microsoft.com/office/officeart/2005/8/layout/hList1"/>
    <dgm:cxn modelId="{89CCBFB7-851B-4E98-A01F-E2F8959E606B}" type="presParOf" srcId="{2353E375-2A89-4AB7-BC5A-4FB44DD0DB3D}" destId="{0B8AA62A-5AA0-45EA-BADD-74DB8BD1DB5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2E1A3-8403-4ECE-A02D-C6D8E40CA733}">
      <dsp:nvSpPr>
        <dsp:cNvPr id="0" name=""/>
        <dsp:cNvSpPr/>
      </dsp:nvSpPr>
      <dsp:spPr>
        <a:xfrm>
          <a:off x="51" y="55268"/>
          <a:ext cx="4913783" cy="835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Data collection methodology:</a:t>
          </a:r>
        </a:p>
      </dsp:txBody>
      <dsp:txXfrm>
        <a:off x="51" y="55268"/>
        <a:ext cx="4913783" cy="835200"/>
      </dsp:txXfrm>
    </dsp:sp>
    <dsp:sp modelId="{34DF89A7-5DBF-418A-9EFC-CE0C622263FB}">
      <dsp:nvSpPr>
        <dsp:cNvPr id="0" name=""/>
        <dsp:cNvSpPr/>
      </dsp:nvSpPr>
      <dsp:spPr>
        <a:xfrm>
          <a:off x="51" y="890468"/>
          <a:ext cx="4913783" cy="340560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Utilized SpaceX REST API to gather past launch data</a:t>
          </a:r>
        </a:p>
        <a:p>
          <a:pPr marL="285750" lvl="1" indent="-285750" algn="l" defTabSz="1289050">
            <a:lnSpc>
              <a:spcPct val="90000"/>
            </a:lnSpc>
            <a:spcBef>
              <a:spcPct val="0"/>
            </a:spcBef>
            <a:spcAft>
              <a:spcPct val="15000"/>
            </a:spcAft>
            <a:buChar char="•"/>
          </a:pPr>
          <a:r>
            <a:rPr lang="en-US" sz="2900" kern="1200"/>
            <a:t>Implemented web scraping techniques to extract Falcon 9 launch records from HTML tables</a:t>
          </a:r>
        </a:p>
      </dsp:txBody>
      <dsp:txXfrm>
        <a:off x="51" y="890468"/>
        <a:ext cx="4913783" cy="3405601"/>
      </dsp:txXfrm>
    </dsp:sp>
    <dsp:sp modelId="{76307129-AC67-45A9-80FF-0229550926D0}">
      <dsp:nvSpPr>
        <dsp:cNvPr id="0" name=""/>
        <dsp:cNvSpPr/>
      </dsp:nvSpPr>
      <dsp:spPr>
        <a:xfrm>
          <a:off x="5601764" y="55268"/>
          <a:ext cx="4913783" cy="835200"/>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Data wrangling:</a:t>
          </a:r>
        </a:p>
      </dsp:txBody>
      <dsp:txXfrm>
        <a:off x="5601764" y="55268"/>
        <a:ext cx="4913783" cy="835200"/>
      </dsp:txXfrm>
    </dsp:sp>
    <dsp:sp modelId="{0B8AA62A-5AA0-45EA-BADD-74DB8BD1DB5E}">
      <dsp:nvSpPr>
        <dsp:cNvPr id="0" name=""/>
        <dsp:cNvSpPr/>
      </dsp:nvSpPr>
      <dsp:spPr>
        <a:xfrm>
          <a:off x="5601764" y="890468"/>
          <a:ext cx="4913783" cy="3405601"/>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Handled null values and missing data</a:t>
          </a:r>
        </a:p>
        <a:p>
          <a:pPr marL="285750" lvl="1" indent="-285750" algn="l" defTabSz="1289050">
            <a:lnSpc>
              <a:spcPct val="90000"/>
            </a:lnSpc>
            <a:spcBef>
              <a:spcPct val="0"/>
            </a:spcBef>
            <a:spcAft>
              <a:spcPct val="15000"/>
            </a:spcAft>
            <a:buChar char="•"/>
          </a:pPr>
          <a:r>
            <a:rPr lang="en-US" sz="2900" kern="1200"/>
            <a:t>Filtered out Falcon 1 launches to focus on Falcon 9 data</a:t>
          </a:r>
        </a:p>
        <a:p>
          <a:pPr marL="285750" lvl="1" indent="-285750" algn="l" defTabSz="1289050">
            <a:lnSpc>
              <a:spcPct val="90000"/>
            </a:lnSpc>
            <a:spcBef>
              <a:spcPct val="0"/>
            </a:spcBef>
            <a:spcAft>
              <a:spcPct val="15000"/>
            </a:spcAft>
            <a:buChar char="•"/>
          </a:pPr>
          <a:r>
            <a:rPr lang="en-US" sz="2900" kern="1200"/>
            <a:t>Transformed the data into a clean and structured format</a:t>
          </a:r>
        </a:p>
      </dsp:txBody>
      <dsp:txXfrm>
        <a:off x="5601764" y="890468"/>
        <a:ext cx="4913783" cy="340560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jeremyharkness/Applied-Data-Science-Capstone/blob/main/Week-1-Introduction/16%20-%20App%20Item%C2%A0-%20Hands-on%20Lab%20-%20Data%20Wrangling/labs-jupyter-spacex-data_wrangling.ipyn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jeremyharkness/Applied-Data-Science-Capstone/blob/main/Week-2%20-%20Exploratory%20Data%20Analysis%20-%20EDA/02%20-%20App%20Item%C2%A0-%20Hands-on%20Lab%20-%20Complete%20the%20EDA%20with%20SQL/jupyter-labs-eda-sql-coursera_sqllite.ipynb"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jeremyharkness/Applied-Data-Science-Capstone/blob/main/Week-3%20-%20Interactive%20Visual%20Analytics%20and%20Dashboard/04%20-%20App%20Item%C2%A0-%20Hands-on%20Lab%20-%20Build%20an%20Interactive%20Dashboard%20with%20Ploty%20Dash/spacex_dash_app_task4_completed.py"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jeremyharkness/Applied-Data-Science-Capstone/blob/main/Week-1-Introduction/12%20-%20App%20Item%C2%A0-%20Hands-on%20Lab%20-%20Complete%20the%20Data%20Collection%20with%20Web%20Scraping%20lab/jupyter-labs-webscraping.ipynb"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https://github.com/jeremyharkness/Applied-Data-Science-Capstone/blob/main/Week-1-Introduction/16%20-%20App%20Item%C2%A0-%20Hands-on%20Lab%20-%20Data%20Wrangling/labs-jupyter-spacex-data_wrangling.ipynb</a:t>
            </a:r>
            <a:endParaRPr lang="en-US" dirty="0"/>
          </a:p>
          <a:p>
            <a:endParaRPr lang="en-US" dirty="0"/>
          </a:p>
          <a:p>
            <a:pPr marL="171450" indent="-171450">
              <a:lnSpc>
                <a:spcPct val="90000"/>
              </a:lnSpc>
              <a:spcBef>
                <a:spcPts val="1000"/>
              </a:spcBef>
              <a:buFont typeface="Arial"/>
              <a:buChar char="•"/>
            </a:pPr>
            <a:r>
              <a:rPr lang="en-US" dirty="0"/>
              <a:t>Describe how data were processed</a:t>
            </a:r>
            <a:endParaRPr lang="en-US" dirty="0">
              <a:cs typeface="Calibri" panose="020F0502020204030204"/>
            </a:endParaRPr>
          </a:p>
          <a:p>
            <a:pPr marL="171450" indent="-171450">
              <a:lnSpc>
                <a:spcPct val="90000"/>
              </a:lnSpc>
              <a:spcBef>
                <a:spcPts val="1000"/>
              </a:spcBef>
              <a:buFont typeface="Arial"/>
              <a:buChar char="•"/>
            </a:pPr>
            <a:r>
              <a:rPr lang="en-US" dirty="0"/>
              <a:t>You need to present your data wrangling process using key phrases and flowcharts</a:t>
            </a:r>
            <a:endParaRPr lang="en-US" dirty="0">
              <a:cs typeface="Calibri"/>
            </a:endParaRPr>
          </a:p>
          <a:p>
            <a:pPr marL="171450" indent="-171450">
              <a:lnSpc>
                <a:spcPct val="90000"/>
              </a:lnSpc>
              <a:spcBef>
                <a:spcPts val="1000"/>
              </a:spcBef>
              <a:buFont typeface="Arial"/>
              <a:buChar char="•"/>
            </a:pPr>
            <a:r>
              <a:rPr lang="en-US" dirty="0"/>
              <a:t>Add the GitHub URL of your completed data wrangling related notebooks, as an external reference and peer-review purpose</a:t>
            </a:r>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810637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pPr marL="171450" indent="-171450">
              <a:spcBef>
                <a:spcPts val="1400"/>
              </a:spcBef>
              <a:buFont typeface="Arial"/>
              <a:buChar char="•"/>
            </a:pPr>
            <a:r>
              <a:rPr lang="en-US" dirty="0"/>
              <a:t>Summarize what charts were plotted and why you used those charts</a:t>
            </a:r>
          </a:p>
          <a:p>
            <a:pPr marL="171450" indent="-171450">
              <a:spcBef>
                <a:spcPts val="1400"/>
              </a:spcBef>
              <a:buFont typeface="Arial"/>
              <a:buChar char="•"/>
            </a:pPr>
            <a:r>
              <a:rPr lang="en-US" dirty="0"/>
              <a:t>Add the GitHub URL of your completed EDA with data visualization notebook, as an external reference and peer-review purpose</a:t>
            </a:r>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81167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dirty="0">
                <a:hlinkClick r:id="rId3"/>
              </a:rPr>
              <a:t>https://github.com/jeremyharkness/Applied-Data-Science-Capstone/blob/main/Week-2%20-%20Exploratory%20Data%20Analysis%20-%20EDA/02%20-%20App%20Item%C2%A0-%20Hands-on%20Lab%20-%20Complete%20the%20EDA%20with%20SQL/jupyter-labs-eda-sql-coursera_sqllite.ipynb</a:t>
            </a:r>
            <a:endParaRPr lang="en-US" dirty="0"/>
          </a:p>
          <a:p>
            <a:pPr>
              <a:spcBef>
                <a:spcPts val="1400"/>
              </a:spcBef>
            </a:pPr>
            <a:endParaRPr lang="en-US" dirty="0"/>
          </a:p>
          <a:p>
            <a:pPr marL="285750" indent="-285750">
              <a:spcBef>
                <a:spcPts val="1400"/>
              </a:spcBef>
              <a:buFont typeface="Arial"/>
              <a:buChar char="•"/>
            </a:pPr>
            <a:r>
              <a:rPr lang="en-US" dirty="0"/>
              <a:t>Using bullet point format, summarize the SQL queries you performed</a:t>
            </a:r>
            <a:endParaRPr lang="en-US" dirty="0">
              <a:ea typeface="Calibri" panose="020F0502020204030204"/>
              <a:cs typeface="Calibri" panose="020F0502020204030204"/>
            </a:endParaRPr>
          </a:p>
          <a:p>
            <a:pPr marL="285750" indent="-285750">
              <a:spcBef>
                <a:spcPts val="1400"/>
              </a:spcBef>
              <a:buFont typeface="Arial"/>
              <a:buChar char="•"/>
            </a:pPr>
            <a:r>
              <a:rPr lang="en-US" dirty="0"/>
              <a:t>Add the GitHub URL of your completed EDA with SQL notebook, as an external reference and peer-review purpose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840485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400"/>
              </a:spcBef>
              <a:buFont typeface="Arial"/>
              <a:buChar char="•"/>
            </a:pPr>
            <a:r>
              <a:rPr lang="en-US" dirty="0"/>
              <a:t>Summarize what map objects such as markers, circles, lines, etc. you created and added to a folium map</a:t>
            </a:r>
          </a:p>
          <a:p>
            <a:pPr marL="285750" indent="-285750">
              <a:spcBef>
                <a:spcPts val="1400"/>
              </a:spcBef>
              <a:buFont typeface="Arial"/>
              <a:buChar char="•"/>
            </a:pPr>
            <a:r>
              <a:rPr lang="en-US" dirty="0"/>
              <a:t>Explain why you added those objects</a:t>
            </a:r>
            <a:endParaRPr lang="en-US" dirty="0">
              <a:ea typeface="Calibri"/>
              <a:cs typeface="Calibri"/>
            </a:endParaRPr>
          </a:p>
          <a:p>
            <a:pPr marL="285750" indent="-285750">
              <a:spcBef>
                <a:spcPts val="1400"/>
              </a:spcBef>
              <a:buFont typeface="Arial"/>
              <a:buChar char="•"/>
            </a:pPr>
            <a:r>
              <a:rPr lang="en-US" dirty="0"/>
              <a:t>Add the GitHub URL of your completed interactive map with Folium map, as an external reference and peer-review purpose</a:t>
            </a:r>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867755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jeremyharkness/Applied-Data-Science-Capstone/blob/main/Week-3%20-%20Interactive%20Visual%20Analytics%20and%20Dashboard/04%20-%20App%20Item%C2%A0-%20Hands-on%20Lab%20-%20Build%20an%20Interactive%20Dashboard%20with%20Ploty%20Dash/spacex_dash_app_task4_completed.py</a:t>
            </a:r>
            <a:endParaRPr lang="en-US"/>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87189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pPr marL="171450" indent="-171450">
              <a:spcBef>
                <a:spcPts val="1400"/>
              </a:spcBef>
              <a:buFont typeface="Arial"/>
              <a:buChar char="•"/>
            </a:pPr>
            <a:r>
              <a:rPr lang="en-US"/>
              <a:t>Summarize how you built, evaluated, improved, and found the best performing classification model</a:t>
            </a:r>
          </a:p>
          <a:p>
            <a:pPr marL="171450" indent="-171450">
              <a:spcBef>
                <a:spcPts val="1400"/>
              </a:spcBef>
              <a:buFont typeface="Arial"/>
              <a:buChar char="•"/>
            </a:pPr>
            <a:r>
              <a:rPr lang="en-US" dirty="0"/>
              <a:t>You need present your model development process using key phrases and flowchart</a:t>
            </a:r>
            <a:endParaRPr lang="en-US" dirty="0">
              <a:ea typeface="Calibri"/>
              <a:cs typeface="Calibri"/>
            </a:endParaRPr>
          </a:p>
          <a:p>
            <a:pPr marL="171450" indent="-171450">
              <a:spcBef>
                <a:spcPts val="1400"/>
              </a:spcBef>
              <a:buFont typeface="Arial"/>
              <a:buChar char="•"/>
            </a:pPr>
            <a:r>
              <a:rPr lang="en-US" dirty="0"/>
              <a:t>Add the GitHub URL of your completed predictive analysis lab, as an external reference and peer-review purpose</a:t>
            </a:r>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86010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400"/>
              </a:spcBef>
              <a:buFont typeface="Arial"/>
              <a:buChar char="•"/>
            </a:pPr>
            <a:r>
              <a:rPr lang="en-CA"/>
              <a:t>Show a scatter plot of Flight Number vs. Launch Site</a:t>
            </a:r>
            <a:endParaRPr lang="en-US" dirty="0"/>
          </a:p>
          <a:p>
            <a:pPr marL="285750" indent="-285750">
              <a:spcBef>
                <a:spcPts val="1400"/>
              </a:spcBef>
              <a:buFont typeface="Arial"/>
              <a:buChar char="•"/>
            </a:pPr>
            <a:endParaRPr lang="en-US" dirty="0"/>
          </a:p>
          <a:p>
            <a:pPr marL="285750" indent="-285750">
              <a:spcBef>
                <a:spcPts val="1400"/>
              </a:spcBef>
              <a:buFont typeface="Arial"/>
              <a:buChar char="•"/>
            </a:pPr>
            <a:r>
              <a:rPr lang="en-US" dirty="0"/>
              <a:t>Show the screenshot of the scatter plot with explanations</a:t>
            </a:r>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342593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400"/>
              </a:spcBef>
              <a:buFont typeface="Arial"/>
              <a:buChar char="•"/>
            </a:pPr>
            <a:r>
              <a:rPr lang="en-US" dirty="0"/>
              <a:t>List the names of the booster which have carried the maximum payload mass</a:t>
            </a:r>
          </a:p>
          <a:p>
            <a:pPr marL="285750" indent="-285750">
              <a:spcBef>
                <a:spcPts val="1400"/>
              </a:spcBef>
              <a:buFont typeface="Arial"/>
              <a:buChar char="•"/>
            </a:pPr>
            <a:r>
              <a:rPr lang="en-US" dirty="0"/>
              <a:t>Present your query result with a short explanation here</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3148793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400"/>
              </a:spcBef>
              <a:buFont typeface="Arial"/>
              <a:buChar char="•"/>
            </a:pPr>
            <a:r>
              <a:rPr lang="en-US" dirty="0"/>
              <a:t>List the failed </a:t>
            </a:r>
            <a:r>
              <a:rPr lang="en-US" dirty="0" err="1"/>
              <a:t>landing_outcomes</a:t>
            </a:r>
            <a:r>
              <a:rPr lang="en-US" dirty="0"/>
              <a:t> in drone ship, their booster versions, and launch site names for in year 2015</a:t>
            </a:r>
          </a:p>
          <a:p>
            <a:pPr marL="285750" indent="-285750">
              <a:spcBef>
                <a:spcPts val="1400"/>
              </a:spcBef>
              <a:buFont typeface="Arial"/>
              <a:buChar char="•"/>
            </a:pPr>
            <a:endParaRPr lang="en-US" dirty="0"/>
          </a:p>
          <a:p>
            <a:pPr marL="285750" indent="-285750">
              <a:spcBef>
                <a:spcPts val="1400"/>
              </a:spcBef>
              <a:buFont typeface="Arial"/>
              <a:buChar char="•"/>
            </a:pPr>
            <a:r>
              <a:rPr lang="en-US" dirty="0"/>
              <a:t>Present your query result with a short explanation here</a:t>
            </a:r>
          </a:p>
          <a:p>
            <a:pPr algn="r">
              <a:buFont typeface="Arial"/>
              <a:buChar char="•"/>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23793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methodologies</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748858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400"/>
              </a:spcBef>
              <a:buFont typeface="Arial"/>
              <a:buChar char="•"/>
            </a:pPr>
            <a:r>
              <a:rPr lang="en-US"/>
              <a:t>Replace &lt;Dashboard screenshot 2&gt; title with an appropriate title</a:t>
            </a:r>
            <a:endParaRPr lang="en-US" dirty="0"/>
          </a:p>
          <a:p>
            <a:pPr marL="285750" indent="-285750">
              <a:spcBef>
                <a:spcPts val="1400"/>
              </a:spcBef>
              <a:buFont typeface="Arial"/>
              <a:buChar char="•"/>
            </a:pPr>
            <a:endParaRPr lang="en-US" dirty="0"/>
          </a:p>
          <a:p>
            <a:pPr marL="285750" indent="-285750">
              <a:spcBef>
                <a:spcPts val="1400"/>
              </a:spcBef>
              <a:buFont typeface="Arial"/>
              <a:buChar char="•"/>
            </a:pPr>
            <a:r>
              <a:rPr lang="en-US" dirty="0"/>
              <a:t>Show the screenshot of the </a:t>
            </a:r>
            <a:r>
              <a:rPr lang="en-US" dirty="0" err="1"/>
              <a:t>piechart</a:t>
            </a:r>
            <a:r>
              <a:rPr lang="en-US" dirty="0"/>
              <a:t> for the launch site with highest launch success ratio</a:t>
            </a:r>
          </a:p>
          <a:p>
            <a:pPr marL="285750" indent="-285750">
              <a:spcBef>
                <a:spcPts val="1400"/>
              </a:spcBef>
              <a:buFont typeface="Arial"/>
              <a:buChar char="•"/>
            </a:pPr>
            <a:endParaRPr lang="en-US" dirty="0"/>
          </a:p>
          <a:p>
            <a:pPr marL="285750" indent="-285750">
              <a:spcBef>
                <a:spcPts val="1400"/>
              </a:spcBef>
              <a:buFont typeface="Arial"/>
              <a:buChar char="•"/>
            </a:pPr>
            <a:r>
              <a:rPr lang="en-US" dirty="0"/>
              <a:t>Explain the important elements and findings on the screenshot</a:t>
            </a:r>
          </a:p>
        </p:txBody>
      </p:sp>
      <p:sp>
        <p:nvSpPr>
          <p:cNvPr id="4" name="Slide Number Placeholder 3"/>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3283682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400"/>
              </a:spcBef>
              <a:buFont typeface="Arial"/>
              <a:buChar char="•"/>
            </a:pPr>
            <a:r>
              <a:rPr lang="en-US" dirty="0"/>
              <a:t>Show screenshots of Payload vs. Launch Outcome scatter plot for all sites, with different payload selected in the range slider</a:t>
            </a:r>
          </a:p>
          <a:p>
            <a:pPr marL="285750" indent="-285750">
              <a:spcBef>
                <a:spcPts val="1400"/>
              </a:spcBef>
              <a:buFont typeface="Arial"/>
              <a:buChar char="•"/>
            </a:pPr>
            <a:endParaRPr lang="en-US" dirty="0"/>
          </a:p>
          <a:p>
            <a:pPr marL="285750" indent="-285750">
              <a:spcBef>
                <a:spcPts val="1400"/>
              </a:spcBef>
              <a:buFont typeface="Arial"/>
              <a:buChar char="•"/>
            </a:pPr>
            <a:r>
              <a:rPr lang="en-US" dirty="0"/>
              <a:t>Explain the important elements and findings on the screenshot, such as which payload range or booster version have the largest success rate, etc.</a:t>
            </a:r>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228444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400"/>
              </a:spcBef>
              <a:buFont typeface="Arial"/>
              <a:buChar char="•"/>
            </a:pPr>
            <a:r>
              <a:rPr lang="en-US" dirty="0"/>
              <a:t>Visualize the built model accuracy for all built classification models, in a bar chart</a:t>
            </a:r>
          </a:p>
          <a:p>
            <a:pPr marL="285750" indent="-285750">
              <a:spcBef>
                <a:spcPts val="1400"/>
              </a:spcBef>
              <a:buFont typeface="Arial"/>
              <a:buChar char="•"/>
            </a:pPr>
            <a:endParaRPr lang="en-US" dirty="0"/>
          </a:p>
          <a:p>
            <a:pPr marL="285750" indent="-285750">
              <a:spcBef>
                <a:spcPts val="1400"/>
              </a:spcBef>
              <a:buFont typeface="Arial"/>
              <a:buChar char="•"/>
            </a:pPr>
            <a:r>
              <a:rPr lang="en-US" dirty="0"/>
              <a:t>Find which model has the highest classification accuracy</a:t>
            </a:r>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3095060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400"/>
              </a:spcBef>
              <a:buFont typeface="Arial"/>
              <a:buChar char="•"/>
            </a:pPr>
            <a:r>
              <a:rPr lang="en-US"/>
              <a:t>Project background and context</a:t>
            </a:r>
          </a:p>
          <a:p>
            <a:pPr marL="285750" indent="-285750">
              <a:lnSpc>
                <a:spcPct val="90000"/>
              </a:lnSpc>
              <a:spcBef>
                <a:spcPts val="1400"/>
              </a:spcBef>
              <a:buFont typeface="Arial"/>
              <a:buChar char="•"/>
            </a:pPr>
            <a:r>
              <a:rPr lang="en-US" dirty="0"/>
              <a:t>Problems you want to find answers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392541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20000"/>
              </a:lnSpc>
              <a:spcBef>
                <a:spcPts val="1400"/>
              </a:spcBef>
              <a:buFont typeface="Arial"/>
              <a:buChar char="•"/>
            </a:pPr>
            <a:r>
              <a:rPr lang="en-US" dirty="0"/>
              <a:t>Data collection methodology:</a:t>
            </a:r>
          </a:p>
          <a:p>
            <a:pPr marL="628650" lvl="1" indent="-171450">
              <a:lnSpc>
                <a:spcPct val="120000"/>
              </a:lnSpc>
              <a:spcBef>
                <a:spcPts val="1400"/>
              </a:spcBef>
              <a:buFont typeface="Arial"/>
              <a:buChar char="•"/>
            </a:pPr>
            <a:r>
              <a:rPr lang="en-US" dirty="0"/>
              <a:t>Describe how data was collected </a:t>
            </a:r>
            <a:endParaRPr lang="en-US"/>
          </a:p>
          <a:p>
            <a:pPr marL="171450" indent="-171450">
              <a:lnSpc>
                <a:spcPct val="120000"/>
              </a:lnSpc>
              <a:spcBef>
                <a:spcPts val="1400"/>
              </a:spcBef>
              <a:buFont typeface="Arial"/>
              <a:buChar char="•"/>
            </a:pPr>
            <a:r>
              <a:rPr lang="en-US" dirty="0"/>
              <a:t>Perform data wrangling</a:t>
            </a:r>
          </a:p>
          <a:p>
            <a:pPr marL="628650" lvl="1" indent="-171450">
              <a:lnSpc>
                <a:spcPct val="120000"/>
              </a:lnSpc>
              <a:spcBef>
                <a:spcPts val="1400"/>
              </a:spcBef>
              <a:buFont typeface="Arial"/>
              <a:buChar char="•"/>
            </a:pPr>
            <a:r>
              <a:rPr lang="en-US" dirty="0"/>
              <a:t>Describe how data was processed</a:t>
            </a:r>
          </a:p>
          <a:p>
            <a:pPr marL="171450" indent="-171450">
              <a:lnSpc>
                <a:spcPct val="120000"/>
              </a:lnSpc>
              <a:spcBef>
                <a:spcPts val="1400"/>
              </a:spcBef>
              <a:buFont typeface="Arial"/>
              <a:buChar char="•"/>
            </a:pPr>
            <a:r>
              <a:rPr lang="en-US" dirty="0"/>
              <a:t>Perform exploratory data analysis (EDA) using visualization and SQL</a:t>
            </a:r>
          </a:p>
          <a:p>
            <a:pPr marL="171450" indent="-171450">
              <a:lnSpc>
                <a:spcPct val="120000"/>
              </a:lnSpc>
              <a:spcBef>
                <a:spcPts val="1400"/>
              </a:spcBef>
              <a:buFont typeface="Arial"/>
              <a:buChar char="•"/>
            </a:pPr>
            <a:r>
              <a:rPr lang="en-US" dirty="0"/>
              <a:t>Perform interactive visual analytics using Folium and </a:t>
            </a:r>
            <a:r>
              <a:rPr lang="en-US" dirty="0" err="1"/>
              <a:t>Plotly</a:t>
            </a:r>
            <a:r>
              <a:rPr lang="en-US" dirty="0"/>
              <a:t> Dash</a:t>
            </a:r>
          </a:p>
          <a:p>
            <a:pPr marL="171450" indent="-171450">
              <a:lnSpc>
                <a:spcPct val="120000"/>
              </a:lnSpc>
              <a:spcBef>
                <a:spcPts val="1400"/>
              </a:spcBef>
              <a:buFont typeface="Arial"/>
              <a:buChar char="•"/>
            </a:pPr>
            <a:r>
              <a:rPr lang="en-US" dirty="0"/>
              <a:t>Perform predictive analysis using classification models</a:t>
            </a:r>
          </a:p>
          <a:p>
            <a:pPr marL="628650" lvl="1" indent="-171450">
              <a:lnSpc>
                <a:spcPct val="120000"/>
              </a:lnSpc>
              <a:spcBef>
                <a:spcPts val="1400"/>
              </a:spcBef>
              <a:buFont typeface="Arial"/>
              <a:buChar char="•"/>
            </a:pPr>
            <a:r>
              <a:rPr lang="en-US" dirty="0"/>
              <a:t>How to build, tune, evaluate classification models</a:t>
            </a:r>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17056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6884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400"/>
              </a:spcBef>
              <a:buFont typeface="Arial"/>
              <a:buChar char="•"/>
            </a:pPr>
            <a:r>
              <a:rPr lang="en-US"/>
              <a:t>Describe how data sets were collected. </a:t>
            </a:r>
            <a:endParaRPr lang="en-US" dirty="0"/>
          </a:p>
          <a:p>
            <a:pPr marL="285750" indent="-285750">
              <a:spcBef>
                <a:spcPts val="1400"/>
              </a:spcBef>
              <a:buFont typeface="Arial"/>
              <a:buChar char="•"/>
            </a:pPr>
            <a:r>
              <a:rPr lang="en-US" dirty="0"/>
              <a:t>You need to present your data collection process use key phrases and flowcharts</a:t>
            </a:r>
          </a:p>
          <a:p>
            <a:pPr>
              <a:lnSpc>
                <a:spcPct val="90000"/>
              </a:lnSpc>
              <a:spcBef>
                <a:spcPts val="1000"/>
              </a:spcBef>
            </a:pP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057895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r>
              <a:rPr lang="en-US" dirty="0"/>
              <a:t>https://github.com/jeremyharkness/Applied-Data-Science-Capstone/blob/main/Week-1-Introduction/10%20-%20App%20Item%C2%A0-%20Hands-on%20Lab%20-%20Complete%20the%20Data%20Collection%20API%20Lab/jupyter-labs-spacex-data-collection-api.ipynb</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330338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https://github.com/jeremyharkness/Applied-Data-Science-Capstone/blob/main/Week-1-Introduction/12%20-%20App%20Item%C2%A0-%20Hands-on%20Lab%20-%20Complete%20the%20Data%20Collection%20with%20Web%20Scraping%20lab/jupyter-labs-webscraping.ipynb</a:t>
            </a:r>
            <a:endParaRPr lang="en-US" dirty="0"/>
          </a:p>
          <a:p>
            <a:endParaRPr lang="en-US" dirty="0">
              <a:cs typeface="Calibri"/>
            </a:endParaRPr>
          </a:p>
          <a:p>
            <a:pPr marL="171450" indent="-171450">
              <a:spcBef>
                <a:spcPts val="1400"/>
              </a:spcBef>
              <a:buFont typeface="Arial"/>
              <a:buChar char="•"/>
            </a:pPr>
            <a:r>
              <a:rPr lang="en-US" dirty="0"/>
              <a:t>Present your web scraping process using key phrases and flowcharts</a:t>
            </a:r>
          </a:p>
          <a:p>
            <a:pPr marL="171450" indent="-171450">
              <a:spcBef>
                <a:spcPts val="1400"/>
              </a:spcBef>
              <a:buFont typeface="Arial"/>
              <a:buChar char="•"/>
            </a:pPr>
            <a:endParaRPr lang="en-US" dirty="0"/>
          </a:p>
          <a:p>
            <a:pPr marL="171450" indent="-171450">
              <a:spcBef>
                <a:spcPts val="1400"/>
              </a:spcBef>
              <a:buFont typeface="Arial"/>
              <a:buChar char="•"/>
            </a:pPr>
            <a:r>
              <a:rPr lang="en-US" dirty="0"/>
              <a:t>Add the GitHub URL of the completed web scraping notebook, as an external reference and peer-review purpose</a:t>
            </a:r>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98833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jeremyharkness/Applied-Data-Science-Capstone/blob/main/Week-1-Introduction/10%20-%20App%20Item%C2%A0-%20Hands-on%20Lab%20-%20Complete%20the%20Data%20Collection%20API%20Lab/jupyter-labs-spacex-data-collection-api.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jeremyharkness/Applied-Data-Science-Capstone/blob/main/Week-1-Introduction/12%20-%20App%20Item%C2%A0-%20Hands-on%20Lab%20-%20Complete%20the%20Data%20Collection%20with%20Web%20Scraping%20lab/jupyter-labs-webscraping.ipynb" TargetMode="External"/><Relationship Id="rId4" Type="http://schemas.openxmlformats.org/officeDocument/2006/relationships/hyperlink" Target="https://en.wikipedia.org/w/index.php?title=List_of_Falcon_9_and_Falcon_Heavy_launches&amp;oldid=102768692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jeremyharkness/Applied-Data-Science-Capstone/blob/main/Week-1-Introduction/16%20-%20App%20Item%C2%A0-%20Hands-on%20Lab%20-%20Data%20Wrangling/labs-jupyter-spacex-data_wrangling.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jeremyharkness/Applied-Data-Science-Capstone/blob/main/Week-2%20-%20Exploratory%20Data%20Analysis%20-%20EDA/05%20-%20App%20Item%C2%A0-%20EDA%20with%20Visualization%20Lab/jupyter-labs-eda-dataviz.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jeremyharkness/Applied-Data-Science-Capstone/blob/main/Week-2%20-%20Exploratory%20Data%20Analysis%20-%20EDA/02%20-%20App%20Item%C2%A0-%20Hands-on%20Lab%20-%20Complete%20the%20EDA%20with%20SQL/jupyter-labs-eda-sql-coursera_sqllite.ipynb"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jeremyharkness/Applied-Data-Science-Capstone/blob/main/Week-3%20-%20Interactive%20Visual%20Analytics%20and%20Dashboard/02%20-%20App%20Item%C2%A0-%20Hands-on%20Lab%20Interactive%20Visual%20Analytics%20with%20Folium%20lab/lab_jupyter_launch_site_location.jupyterlite.ipynb"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github.com/jeremyharkness/Applied-Data-Science-Capstone/blob/main/Week-3%20-%20Interactive%20Visual%20Analytics%20and%20Dashboard/04%20-%20App%20Item%C2%A0-%20Hands-on%20Lab%20-%20Build%20an%20Interactive%20Dashboard%20with%20Ploty%20Dash/spacex_dash_app_task4_completed.py"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github.com/jeremyharkness/Applied-Data-Science-Capstone/blob/main/Week-4%20-%20Predictive%20Analysis%20-%20Classification/02%20-%20App%20Item%C2%A0-%20Hands-on%20Lab%20-%20Complete%20the%20Machine%20Learning%20Prediction%20lab/SpaceX_Machine_Learning_Completed.ipynb"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jeremyharkness/Applied-Data-Science-Capstone/tree/main/Week-2%20-%20Exploratory%20Data%20Analysis%20-%20EDA/02%20-%20App%20Item%C2%A0-%20Hands-on%20Lab%20-%20Complete%20the%20EDA%20with%20SQL"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github.com/jeremyharkness/Applied-Data-Science-Capstone"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8113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Jeremy Harkness</a:t>
            </a:r>
          </a:p>
          <a:p>
            <a:r>
              <a:rPr lang="en-US" dirty="0">
                <a:solidFill>
                  <a:schemeClr val="bg2"/>
                </a:solidFill>
                <a:latin typeface="Abadi"/>
                <a:ea typeface="SF Pro" pitchFamily="2" charset="0"/>
                <a:cs typeface="SF Pro" pitchFamily="2" charset="0"/>
              </a:rPr>
              <a:t>21 September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81140" y="1609724"/>
            <a:ext cx="4491580" cy="388674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ea typeface="+mn-lt"/>
                <a:cs typeface="+mn-lt"/>
              </a:rPr>
              <a:t>Using the </a:t>
            </a:r>
            <a:r>
              <a:rPr lang="en-US" sz="2200" b="1" dirty="0">
                <a:solidFill>
                  <a:schemeClr val="accent3">
                    <a:lumMod val="25000"/>
                  </a:schemeClr>
                </a:solidFill>
                <a:latin typeface="Abadi"/>
              </a:rPr>
              <a:t>'</a:t>
            </a:r>
            <a:r>
              <a:rPr lang="en-US" sz="2200" b="1" dirty="0">
                <a:solidFill>
                  <a:schemeClr val="accent3">
                    <a:lumMod val="25000"/>
                  </a:schemeClr>
                </a:solidFill>
                <a:ea typeface="+mn-lt"/>
                <a:cs typeface="+mn-lt"/>
              </a:rPr>
              <a:t>requests'</a:t>
            </a:r>
            <a:r>
              <a:rPr lang="en-US" sz="2200" dirty="0">
                <a:solidFill>
                  <a:schemeClr val="accent3">
                    <a:lumMod val="25000"/>
                  </a:schemeClr>
                </a:solidFill>
                <a:ea typeface="+mn-lt"/>
                <a:cs typeface="+mn-lt"/>
              </a:rPr>
              <a:t> library with appropriate </a:t>
            </a:r>
            <a:r>
              <a:rPr lang="en-US" sz="2200" b="1" dirty="0">
                <a:solidFill>
                  <a:schemeClr val="accent3">
                    <a:lumMod val="25000"/>
                  </a:schemeClr>
                </a:solidFill>
                <a:ea typeface="+mn-lt"/>
                <a:cs typeface="+mn-lt"/>
              </a:rPr>
              <a:t>function calls</a:t>
            </a:r>
            <a:r>
              <a:rPr lang="en-US" sz="2200" dirty="0">
                <a:solidFill>
                  <a:schemeClr val="accent3">
                    <a:lumMod val="25000"/>
                  </a:schemeClr>
                </a:solidFill>
                <a:ea typeface="+mn-lt"/>
                <a:cs typeface="+mn-lt"/>
              </a:rPr>
              <a:t>, we populate the </a:t>
            </a:r>
            <a:r>
              <a:rPr lang="en-US" sz="2200" b="1" dirty="0">
                <a:solidFill>
                  <a:schemeClr val="accent3">
                    <a:lumMod val="25000"/>
                  </a:schemeClr>
                </a:solidFill>
                <a:ea typeface="+mn-lt"/>
                <a:cs typeface="+mn-lt"/>
              </a:rPr>
              <a:t>global variables</a:t>
            </a:r>
            <a:r>
              <a:rPr lang="en-US" sz="2200" dirty="0">
                <a:solidFill>
                  <a:schemeClr val="accent3">
                    <a:lumMod val="25000"/>
                  </a:schemeClr>
                </a:solidFill>
                <a:ea typeface="+mn-lt"/>
                <a:cs typeface="+mn-lt"/>
              </a:rPr>
              <a:t> with the data from the SpaceX </a:t>
            </a:r>
            <a:r>
              <a:rPr lang="en-US" sz="2200" b="1" dirty="0">
                <a:solidFill>
                  <a:schemeClr val="accent3">
                    <a:lumMod val="25000"/>
                  </a:schemeClr>
                </a:solidFill>
                <a:ea typeface="+mn-lt"/>
                <a:cs typeface="+mn-lt"/>
              </a:rPr>
              <a:t>REST</a:t>
            </a:r>
            <a:r>
              <a:rPr lang="en-US" sz="2200" dirty="0">
                <a:solidFill>
                  <a:schemeClr val="accent3">
                    <a:lumMod val="25000"/>
                  </a:schemeClr>
                </a:solidFill>
                <a:ea typeface="+mn-lt"/>
                <a:cs typeface="+mn-lt"/>
              </a:rPr>
              <a:t> </a:t>
            </a:r>
            <a:r>
              <a:rPr lang="en-US" sz="2200" b="1" dirty="0">
                <a:solidFill>
                  <a:schemeClr val="accent3">
                    <a:lumMod val="25000"/>
                  </a:schemeClr>
                </a:solidFill>
                <a:ea typeface="+mn-lt"/>
                <a:cs typeface="+mn-lt"/>
              </a:rPr>
              <a:t>endpoints.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t>
            </a: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GitHub URL</a:t>
            </a:r>
            <a:r>
              <a:rPr lang="en-US" sz="2200" dirty="0">
                <a:solidFill>
                  <a:schemeClr val="accent3">
                    <a:lumMod val="25000"/>
                  </a:schemeClr>
                </a:solidFill>
                <a:latin typeface="Abadi"/>
              </a:rPr>
              <a:t> of the completed SpaceX API calls notebook</a:t>
            </a:r>
          </a:p>
          <a:p>
            <a:r>
              <a:rPr lang="en-US" sz="1600" dirty="0">
                <a:hlinkClick r:id="rId4"/>
              </a:rPr>
              <a:t>jupyter-labs-spacex-data-collection-api.ipynb</a:t>
            </a:r>
            <a:endParaRPr lang="en-US" sz="1600">
              <a:solidFill>
                <a:srgbClr val="000000"/>
              </a:solidFill>
              <a:latin typeface="Calibri" panose="020F0502020204030204"/>
              <a:ea typeface="Calibri" panose="020F0502020204030204"/>
              <a:cs typeface="Calibri" panose="020F0502020204030204"/>
            </a:endParaRPr>
          </a:p>
          <a:p>
            <a:pPr marL="0" indent="0">
              <a:buNone/>
            </a:pPr>
            <a:endParaRPr lang="en-US" dirty="0">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6" name="Group 25">
            <a:extLst>
              <a:ext uri="{FF2B5EF4-FFF2-40B4-BE49-F238E27FC236}">
                <a16:creationId xmlns:a16="http://schemas.microsoft.com/office/drawing/2014/main" id="{87516D23-BE35-4C57-01AD-17C3FE60C57E}"/>
              </a:ext>
            </a:extLst>
          </p:cNvPr>
          <p:cNvGrpSpPr/>
          <p:nvPr/>
        </p:nvGrpSpPr>
        <p:grpSpPr>
          <a:xfrm>
            <a:off x="5612779" y="1609956"/>
            <a:ext cx="5450158" cy="3888987"/>
            <a:chOff x="6272559" y="2125699"/>
            <a:chExt cx="4804317" cy="3359305"/>
          </a:xfrm>
        </p:grpSpPr>
        <p:sp>
          <p:nvSpPr>
            <p:cNvPr id="2" name="Flowchart: Process 1">
              <a:extLst>
                <a:ext uri="{FF2B5EF4-FFF2-40B4-BE49-F238E27FC236}">
                  <a16:creationId xmlns:a16="http://schemas.microsoft.com/office/drawing/2014/main" id="{9BB22C28-A7F6-D232-BBB9-F7223DB712D6}"/>
                </a:ext>
              </a:extLst>
            </p:cNvPr>
            <p:cNvSpPr/>
            <p:nvPr/>
          </p:nvSpPr>
          <p:spPr>
            <a:xfrm>
              <a:off x="6272560" y="2125700"/>
              <a:ext cx="1793487" cy="149612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a typeface="Calibri"/>
                  <a:cs typeface="Calibri"/>
                </a:rPr>
                <a:t>Start</a:t>
              </a:r>
            </a:p>
            <a:p>
              <a:pPr algn="ctr"/>
              <a:r>
                <a:rPr lang="en-US" sz="1400" dirty="0">
                  <a:ea typeface="Calibri"/>
                  <a:cs typeface="Calibri"/>
                </a:rPr>
                <a:t>create </a:t>
              </a:r>
            </a:p>
            <a:p>
              <a:pPr algn="ctr"/>
              <a:r>
                <a:rPr lang="en-US" sz="1400" dirty="0">
                  <a:ea typeface="Calibri"/>
                  <a:cs typeface="Calibri"/>
                </a:rPr>
                <a:t>global Variables</a:t>
              </a:r>
              <a:endParaRPr lang="en-US"/>
            </a:p>
          </p:txBody>
        </p:sp>
        <p:sp>
          <p:nvSpPr>
            <p:cNvPr id="7" name="Arrow: Right 6">
              <a:extLst>
                <a:ext uri="{FF2B5EF4-FFF2-40B4-BE49-F238E27FC236}">
                  <a16:creationId xmlns:a16="http://schemas.microsoft.com/office/drawing/2014/main" id="{C5249C22-47A2-D079-D425-7BCB36A3646A}"/>
                </a:ext>
              </a:extLst>
            </p:cNvPr>
            <p:cNvSpPr/>
            <p:nvPr/>
          </p:nvSpPr>
          <p:spPr>
            <a:xfrm>
              <a:off x="8121803" y="2186102"/>
              <a:ext cx="325245" cy="223024"/>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Process 17">
              <a:extLst>
                <a:ext uri="{FF2B5EF4-FFF2-40B4-BE49-F238E27FC236}">
                  <a16:creationId xmlns:a16="http://schemas.microsoft.com/office/drawing/2014/main" id="{16311DDA-37B3-F2A2-9AA3-93F85E20859B}"/>
                </a:ext>
              </a:extLst>
            </p:cNvPr>
            <p:cNvSpPr/>
            <p:nvPr/>
          </p:nvSpPr>
          <p:spPr>
            <a:xfrm>
              <a:off x="6272559" y="3988882"/>
              <a:ext cx="1793487" cy="149612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Calibri"/>
                  <a:cs typeface="Calibri"/>
                </a:rPr>
                <a:t>End</a:t>
              </a:r>
            </a:p>
            <a:p>
              <a:pPr algn="ctr"/>
              <a:r>
                <a:rPr lang="en-US" sz="1400">
                  <a:ea typeface="Calibri"/>
                  <a:cs typeface="Calibri"/>
                </a:rPr>
                <a:t>Create</a:t>
              </a:r>
              <a:endParaRPr lang="en-US">
                <a:ea typeface="Calibri"/>
                <a:cs typeface="Calibri"/>
              </a:endParaRPr>
            </a:p>
            <a:p>
              <a:pPr algn="ctr"/>
              <a:r>
                <a:rPr lang="en-US" sz="1400" dirty="0" err="1">
                  <a:ea typeface="Calibri"/>
                  <a:cs typeface="Calibri"/>
                </a:rPr>
                <a:t>df</a:t>
              </a:r>
              <a:r>
                <a:rPr lang="en-US" sz="1400" dirty="0" err="1">
                  <a:ea typeface="+mn-lt"/>
                  <a:cs typeface="+mn-lt"/>
                </a:rPr>
                <a:t>_launch_dict</a:t>
              </a:r>
              <a:endParaRPr lang="en-US" dirty="0" err="1">
                <a:ea typeface="Calibri"/>
                <a:cs typeface="Calibri"/>
              </a:endParaRPr>
            </a:p>
          </p:txBody>
        </p:sp>
        <p:grpSp>
          <p:nvGrpSpPr>
            <p:cNvPr id="25" name="Group 24">
              <a:extLst>
                <a:ext uri="{FF2B5EF4-FFF2-40B4-BE49-F238E27FC236}">
                  <a16:creationId xmlns:a16="http://schemas.microsoft.com/office/drawing/2014/main" id="{8664AF31-B371-71E6-DB63-DF0C6D46C721}"/>
                </a:ext>
              </a:extLst>
            </p:cNvPr>
            <p:cNvGrpSpPr/>
            <p:nvPr/>
          </p:nvGrpSpPr>
          <p:grpSpPr>
            <a:xfrm>
              <a:off x="8493508" y="2125699"/>
              <a:ext cx="2583368" cy="3359305"/>
              <a:chOff x="8493508" y="2125699"/>
              <a:chExt cx="2583368" cy="2759927"/>
            </a:xfrm>
          </p:grpSpPr>
          <p:sp>
            <p:nvSpPr>
              <p:cNvPr id="8" name="Flowchart: Process 7">
                <a:extLst>
                  <a:ext uri="{FF2B5EF4-FFF2-40B4-BE49-F238E27FC236}">
                    <a16:creationId xmlns:a16="http://schemas.microsoft.com/office/drawing/2014/main" id="{32530FFD-DED8-DE39-A40D-8CEF68B52088}"/>
                  </a:ext>
                </a:extLst>
              </p:cNvPr>
              <p:cNvSpPr/>
              <p:nvPr/>
            </p:nvSpPr>
            <p:spPr>
              <a:xfrm>
                <a:off x="8493511" y="2125699"/>
                <a:ext cx="2583365" cy="34383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ea typeface="+mn-lt"/>
                    <a:cs typeface="+mn-lt"/>
                  </a:rPr>
                  <a:t>getBoosterVersion</a:t>
                </a:r>
                <a:endParaRPr lang="en-US" dirty="0" err="1"/>
              </a:p>
            </p:txBody>
          </p:sp>
          <p:sp>
            <p:nvSpPr>
              <p:cNvPr id="9" name="Arrow: Down 8">
                <a:extLst>
                  <a:ext uri="{FF2B5EF4-FFF2-40B4-BE49-F238E27FC236}">
                    <a16:creationId xmlns:a16="http://schemas.microsoft.com/office/drawing/2014/main" id="{22AACB29-72CE-9A69-DD13-B003D1159162}"/>
                  </a:ext>
                </a:extLst>
              </p:cNvPr>
              <p:cNvSpPr/>
              <p:nvPr/>
            </p:nvSpPr>
            <p:spPr>
              <a:xfrm>
                <a:off x="9710853" y="2511346"/>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FC426C73-4762-B5AB-5099-4A0EB4413A86}"/>
                  </a:ext>
                </a:extLst>
              </p:cNvPr>
              <p:cNvSpPr/>
              <p:nvPr/>
            </p:nvSpPr>
            <p:spPr>
              <a:xfrm>
                <a:off x="8493510" y="2725077"/>
                <a:ext cx="2583365" cy="34383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ea typeface="+mn-lt"/>
                    <a:cs typeface="+mn-lt"/>
                  </a:rPr>
                  <a:t>getLaunchSite</a:t>
                </a:r>
                <a:endParaRPr lang="en-US" dirty="0" err="1"/>
              </a:p>
            </p:txBody>
          </p:sp>
          <p:sp>
            <p:nvSpPr>
              <p:cNvPr id="11" name="Flowchart: Process 10">
                <a:extLst>
                  <a:ext uri="{FF2B5EF4-FFF2-40B4-BE49-F238E27FC236}">
                    <a16:creationId xmlns:a16="http://schemas.microsoft.com/office/drawing/2014/main" id="{364A4E7E-4519-4665-4090-6DEA3AC84CB7}"/>
                  </a:ext>
                </a:extLst>
              </p:cNvPr>
              <p:cNvSpPr/>
              <p:nvPr/>
            </p:nvSpPr>
            <p:spPr>
              <a:xfrm>
                <a:off x="8493511" y="3324454"/>
                <a:ext cx="2583365" cy="34383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ea typeface="+mn-lt"/>
                    <a:cs typeface="+mn-lt"/>
                  </a:rPr>
                  <a:t>getPayloadData</a:t>
                </a:r>
                <a:endParaRPr lang="en-US" dirty="0" err="1"/>
              </a:p>
            </p:txBody>
          </p:sp>
          <p:sp>
            <p:nvSpPr>
              <p:cNvPr id="12" name="Flowchart: Process 11">
                <a:extLst>
                  <a:ext uri="{FF2B5EF4-FFF2-40B4-BE49-F238E27FC236}">
                    <a16:creationId xmlns:a16="http://schemas.microsoft.com/office/drawing/2014/main" id="{83262322-6D11-36CB-A90C-23A65C2A8661}"/>
                  </a:ext>
                </a:extLst>
              </p:cNvPr>
              <p:cNvSpPr/>
              <p:nvPr/>
            </p:nvSpPr>
            <p:spPr>
              <a:xfrm>
                <a:off x="8493509" y="3942417"/>
                <a:ext cx="2583365" cy="34383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ea typeface="+mn-lt"/>
                    <a:cs typeface="+mn-lt"/>
                  </a:rPr>
                  <a:t>getCoreData</a:t>
                </a:r>
                <a:endParaRPr lang="en-US" dirty="0" err="1"/>
              </a:p>
            </p:txBody>
          </p:sp>
          <p:sp>
            <p:nvSpPr>
              <p:cNvPr id="16" name="Arrow: Down 15">
                <a:extLst>
                  <a:ext uri="{FF2B5EF4-FFF2-40B4-BE49-F238E27FC236}">
                    <a16:creationId xmlns:a16="http://schemas.microsoft.com/office/drawing/2014/main" id="{5AF19251-0378-FD60-4CD9-C38A81C0095F}"/>
                  </a:ext>
                </a:extLst>
              </p:cNvPr>
              <p:cNvSpPr/>
              <p:nvPr/>
            </p:nvSpPr>
            <p:spPr>
              <a:xfrm>
                <a:off x="9710852" y="3110724"/>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6439C620-555B-BA5D-0145-E009974DE3A9}"/>
                  </a:ext>
                </a:extLst>
              </p:cNvPr>
              <p:cNvSpPr/>
              <p:nvPr/>
            </p:nvSpPr>
            <p:spPr>
              <a:xfrm>
                <a:off x="9710853" y="3724041"/>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ocess 18">
                <a:extLst>
                  <a:ext uri="{FF2B5EF4-FFF2-40B4-BE49-F238E27FC236}">
                    <a16:creationId xmlns:a16="http://schemas.microsoft.com/office/drawing/2014/main" id="{22933D65-570B-EFC5-94DF-8519C399799C}"/>
                  </a:ext>
                </a:extLst>
              </p:cNvPr>
              <p:cNvSpPr/>
              <p:nvPr/>
            </p:nvSpPr>
            <p:spPr>
              <a:xfrm>
                <a:off x="8493508" y="4541795"/>
                <a:ext cx="2583365" cy="34383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create </a:t>
                </a:r>
                <a:r>
                  <a:rPr lang="en-US" dirty="0" err="1">
                    <a:ea typeface="+mn-lt"/>
                    <a:cs typeface="+mn-lt"/>
                  </a:rPr>
                  <a:t>launch_dict</a:t>
                </a:r>
                <a:endParaRPr lang="en-US" dirty="0" err="1"/>
              </a:p>
            </p:txBody>
          </p:sp>
          <p:sp>
            <p:nvSpPr>
              <p:cNvPr id="20" name="Arrow: Down 19">
                <a:extLst>
                  <a:ext uri="{FF2B5EF4-FFF2-40B4-BE49-F238E27FC236}">
                    <a16:creationId xmlns:a16="http://schemas.microsoft.com/office/drawing/2014/main" id="{52275AF0-4597-BAE6-1050-1C7324E71E8C}"/>
                  </a:ext>
                </a:extLst>
              </p:cNvPr>
              <p:cNvSpPr/>
              <p:nvPr/>
            </p:nvSpPr>
            <p:spPr>
              <a:xfrm>
                <a:off x="9710852" y="4332711"/>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Arrow: Right 22">
              <a:extLst>
                <a:ext uri="{FF2B5EF4-FFF2-40B4-BE49-F238E27FC236}">
                  <a16:creationId xmlns:a16="http://schemas.microsoft.com/office/drawing/2014/main" id="{F1E83321-80D3-C81E-D0EA-FA2C1CBC850E}"/>
                </a:ext>
              </a:extLst>
            </p:cNvPr>
            <p:cNvSpPr/>
            <p:nvPr/>
          </p:nvSpPr>
          <p:spPr>
            <a:xfrm rot="10800000">
              <a:off x="8121802" y="5201577"/>
              <a:ext cx="325245" cy="223024"/>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D59B9286-81BF-D216-AD63-3A02BB6B5816}"/>
              </a:ext>
            </a:extLst>
          </p:cNvPr>
          <p:cNvSpPr txBox="1"/>
          <p:nvPr/>
        </p:nvSpPr>
        <p:spPr>
          <a:xfrm>
            <a:off x="881876" y="5639729"/>
            <a:ext cx="101819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https://github.com/jeremyharkness/Applied-Data-Science-Capstone/blob/main/Week-1-Introduction/10%20-%20App%20Item%C2%A0-%20Hands-on%20Lab%20-%20Complete%20the%20Data%20Collection%20API%20Lab/jupyter-labs-spacex-data-collection-api.ipynb</a:t>
            </a:r>
            <a:endParaRPr lang="en-US" sz="1400">
              <a:ea typeface="Calibri"/>
              <a:cs typeface="Calibri"/>
            </a:endParaRP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81140" y="1609724"/>
            <a:ext cx="4491580" cy="388674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ea typeface="+mn-lt"/>
                <a:cs typeface="+mn-lt"/>
              </a:rPr>
              <a:t>Using the </a:t>
            </a:r>
            <a:r>
              <a:rPr lang="en-US" sz="2200" b="1" dirty="0">
                <a:solidFill>
                  <a:schemeClr val="accent3">
                    <a:lumMod val="25000"/>
                  </a:schemeClr>
                </a:solidFill>
                <a:latin typeface="Abadi"/>
              </a:rPr>
              <a:t>'</a:t>
            </a:r>
            <a:r>
              <a:rPr lang="en-US" sz="2200" b="1" dirty="0" err="1">
                <a:solidFill>
                  <a:schemeClr val="accent3">
                    <a:lumMod val="25000"/>
                  </a:schemeClr>
                </a:solidFill>
                <a:latin typeface="Abadi"/>
              </a:rPr>
              <a:t>BeautifulSoup</a:t>
            </a:r>
            <a:r>
              <a:rPr lang="en-US" sz="2200" b="1" dirty="0">
                <a:solidFill>
                  <a:schemeClr val="accent3">
                    <a:lumMod val="25000"/>
                  </a:schemeClr>
                </a:solidFill>
                <a:ea typeface="+mn-lt"/>
                <a:cs typeface="+mn-lt"/>
              </a:rPr>
              <a:t>'</a:t>
            </a:r>
            <a:r>
              <a:rPr lang="en-US" sz="2200" dirty="0">
                <a:solidFill>
                  <a:schemeClr val="accent3">
                    <a:lumMod val="25000"/>
                  </a:schemeClr>
                </a:solidFill>
                <a:ea typeface="+mn-lt"/>
                <a:cs typeface="+mn-lt"/>
              </a:rPr>
              <a:t> library with appropriate </a:t>
            </a:r>
            <a:r>
              <a:rPr lang="en-US" sz="2200" b="1" dirty="0">
                <a:solidFill>
                  <a:schemeClr val="accent3">
                    <a:lumMod val="25000"/>
                  </a:schemeClr>
                </a:solidFill>
                <a:ea typeface="+mn-lt"/>
                <a:cs typeface="+mn-lt"/>
              </a:rPr>
              <a:t>function calls</a:t>
            </a:r>
            <a:r>
              <a:rPr lang="en-US" sz="2200" dirty="0">
                <a:solidFill>
                  <a:schemeClr val="accent3">
                    <a:lumMod val="25000"/>
                  </a:schemeClr>
                </a:solidFill>
                <a:ea typeface="+mn-lt"/>
                <a:cs typeface="+mn-lt"/>
              </a:rPr>
              <a:t>, we populate the </a:t>
            </a:r>
            <a:r>
              <a:rPr lang="en-US" sz="2200" b="1" dirty="0">
                <a:solidFill>
                  <a:schemeClr val="accent3">
                    <a:lumMod val="25000"/>
                  </a:schemeClr>
                </a:solidFill>
                <a:ea typeface="+mn-lt"/>
                <a:cs typeface="+mn-lt"/>
              </a:rPr>
              <a:t>global variables</a:t>
            </a:r>
            <a:r>
              <a:rPr lang="en-US" sz="2200" dirty="0">
                <a:solidFill>
                  <a:schemeClr val="accent3">
                    <a:lumMod val="25000"/>
                  </a:schemeClr>
                </a:solidFill>
                <a:ea typeface="+mn-lt"/>
                <a:cs typeface="+mn-lt"/>
              </a:rPr>
              <a:t> with the data from a snapshot of the </a:t>
            </a:r>
            <a:r>
              <a:rPr lang="en-US" sz="2200" dirty="0">
                <a:solidFill>
                  <a:schemeClr val="accent3">
                    <a:lumMod val="25000"/>
                  </a:schemeClr>
                </a:solidFill>
                <a:ea typeface="+mn-lt"/>
                <a:cs typeface="+mn-lt"/>
                <a:hlinkClick r:id="rId4">
                  <a:extLst>
                    <a:ext uri="{A12FA001-AC4F-418D-AE19-62706E023703}">
                      <ahyp:hlinkClr xmlns:ahyp="http://schemas.microsoft.com/office/drawing/2018/hyperlinkcolor" val="tx"/>
                    </a:ext>
                  </a:extLst>
                </a:hlinkClick>
              </a:rPr>
              <a:t>SpaceX Wikipedia Wiki</a:t>
            </a:r>
            <a:r>
              <a:rPr lang="en-US" sz="2200" dirty="0">
                <a:solidFill>
                  <a:schemeClr val="accent3">
                    <a:lumMod val="25000"/>
                  </a:schemeClr>
                </a:solidFill>
                <a:ea typeface="+mn-lt"/>
                <a:cs typeface="+mn-lt"/>
              </a:rPr>
              <a:t>.</a:t>
            </a:r>
            <a:endParaRPr lang="en-US" sz="2200" b="1" dirty="0">
              <a:solidFill>
                <a:schemeClr val="accent3">
                  <a:lumMod val="25000"/>
                </a:schemeClr>
              </a:solidFill>
              <a:ea typeface="+mn-lt"/>
              <a:cs typeface="+mn-lt"/>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t>
            </a:r>
            <a:r>
              <a:rPr lang="en-US" sz="22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GitHub URL</a:t>
            </a:r>
            <a:r>
              <a:rPr lang="en-US" sz="2200" dirty="0">
                <a:solidFill>
                  <a:schemeClr val="accent3">
                    <a:lumMod val="25000"/>
                  </a:schemeClr>
                </a:solidFill>
                <a:latin typeface="Abadi"/>
              </a:rPr>
              <a:t> of the completed SpaceX API calls notebook</a:t>
            </a:r>
          </a:p>
          <a:p>
            <a:r>
              <a:rPr lang="en-US" sz="1600" dirty="0">
                <a:solidFill>
                  <a:srgbClr val="000000"/>
                </a:solidFill>
                <a:latin typeface="Calibri" panose="020F0502020204030204"/>
                <a:ea typeface="Calibri" panose="020F0502020204030204"/>
                <a:cs typeface="Calibri" panose="020F0502020204030204"/>
                <a:hlinkClick r:id="rId5"/>
              </a:rPr>
              <a:t>jupyter-labs-webscraping</a:t>
            </a:r>
            <a:r>
              <a:rPr lang="en-US" sz="1600" dirty="0">
                <a:solidFill>
                  <a:srgbClr val="000000"/>
                </a:solidFill>
                <a:latin typeface="Calibri" panose="020F0502020204030204"/>
                <a:ea typeface="Calibri" panose="020F0502020204030204"/>
                <a:cs typeface="Calibri" panose="020F0502020204030204"/>
                <a:hlinkClick r:id="rId5">
                  <a:extLst>
                    <a:ext uri="{A12FA001-AC4F-418D-AE19-62706E023703}">
                      <ahyp:hlinkClr xmlns:ahyp="http://schemas.microsoft.com/office/drawing/2018/hyperlinkcolor" val="tx"/>
                    </a:ext>
                  </a:extLst>
                </a:hlinkClick>
              </a:rPr>
              <a:t>.ipynb</a:t>
            </a:r>
          </a:p>
          <a:p>
            <a:pPr marL="0" indent="0">
              <a:buNone/>
            </a:pPr>
            <a:endParaRPr lang="en-US" dirty="0">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Data Collection - Scraping</a:t>
            </a:r>
          </a:p>
        </p:txBody>
      </p:sp>
      <p:grpSp>
        <p:nvGrpSpPr>
          <p:cNvPr id="26" name="Group 25">
            <a:extLst>
              <a:ext uri="{FF2B5EF4-FFF2-40B4-BE49-F238E27FC236}">
                <a16:creationId xmlns:a16="http://schemas.microsoft.com/office/drawing/2014/main" id="{87516D23-BE35-4C57-01AD-17C3FE60C57E}"/>
              </a:ext>
            </a:extLst>
          </p:cNvPr>
          <p:cNvGrpSpPr/>
          <p:nvPr/>
        </p:nvGrpSpPr>
        <p:grpSpPr>
          <a:xfrm>
            <a:off x="5612779" y="1609956"/>
            <a:ext cx="5450158" cy="3888987"/>
            <a:chOff x="6272559" y="2125699"/>
            <a:chExt cx="4804317" cy="3359305"/>
          </a:xfrm>
        </p:grpSpPr>
        <p:sp>
          <p:nvSpPr>
            <p:cNvPr id="2" name="Flowchart: Process 1">
              <a:extLst>
                <a:ext uri="{FF2B5EF4-FFF2-40B4-BE49-F238E27FC236}">
                  <a16:creationId xmlns:a16="http://schemas.microsoft.com/office/drawing/2014/main" id="{9BB22C28-A7F6-D232-BBB9-F7223DB712D6}"/>
                </a:ext>
              </a:extLst>
            </p:cNvPr>
            <p:cNvSpPr/>
            <p:nvPr/>
          </p:nvSpPr>
          <p:spPr>
            <a:xfrm>
              <a:off x="6272560" y="2125700"/>
              <a:ext cx="1793487" cy="149612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Start</a:t>
              </a:r>
            </a:p>
            <a:p>
              <a:pPr algn="ctr"/>
              <a:r>
                <a:rPr lang="en-US" dirty="0">
                  <a:ea typeface="Calibri"/>
                  <a:cs typeface="Calibri"/>
                </a:rPr>
                <a:t>create </a:t>
              </a:r>
            </a:p>
            <a:p>
              <a:pPr algn="ctr"/>
              <a:r>
                <a:rPr lang="en-US" dirty="0">
                  <a:ea typeface="Calibri"/>
                  <a:cs typeface="Calibri"/>
                </a:rPr>
                <a:t>global Variables</a:t>
              </a:r>
            </a:p>
          </p:txBody>
        </p:sp>
        <p:sp>
          <p:nvSpPr>
            <p:cNvPr id="7" name="Arrow: Right 6">
              <a:extLst>
                <a:ext uri="{FF2B5EF4-FFF2-40B4-BE49-F238E27FC236}">
                  <a16:creationId xmlns:a16="http://schemas.microsoft.com/office/drawing/2014/main" id="{C5249C22-47A2-D079-D425-7BCB36A3646A}"/>
                </a:ext>
              </a:extLst>
            </p:cNvPr>
            <p:cNvSpPr/>
            <p:nvPr/>
          </p:nvSpPr>
          <p:spPr>
            <a:xfrm>
              <a:off x="8121803" y="2186102"/>
              <a:ext cx="325245" cy="223024"/>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Process 17">
              <a:extLst>
                <a:ext uri="{FF2B5EF4-FFF2-40B4-BE49-F238E27FC236}">
                  <a16:creationId xmlns:a16="http://schemas.microsoft.com/office/drawing/2014/main" id="{16311DDA-37B3-F2A2-9AA3-93F85E20859B}"/>
                </a:ext>
              </a:extLst>
            </p:cNvPr>
            <p:cNvSpPr/>
            <p:nvPr/>
          </p:nvSpPr>
          <p:spPr>
            <a:xfrm>
              <a:off x="6272559" y="3988882"/>
              <a:ext cx="1793487" cy="149612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End</a:t>
              </a:r>
            </a:p>
            <a:p>
              <a:pPr algn="ctr"/>
              <a:r>
                <a:rPr lang="en-US" dirty="0">
                  <a:ea typeface="Calibri"/>
                  <a:cs typeface="Calibri"/>
                </a:rPr>
                <a:t>Create</a:t>
              </a:r>
            </a:p>
            <a:p>
              <a:pPr algn="ctr"/>
              <a:r>
                <a:rPr lang="en-US" dirty="0" err="1">
                  <a:ea typeface="Calibri"/>
                  <a:cs typeface="Calibri"/>
                </a:rPr>
                <a:t>df</a:t>
              </a:r>
              <a:r>
                <a:rPr lang="en-US" dirty="0" err="1">
                  <a:ea typeface="+mn-lt"/>
                  <a:cs typeface="+mn-lt"/>
                </a:rPr>
                <a:t>_launch_dict</a:t>
              </a:r>
              <a:endParaRPr lang="en-US" dirty="0" err="1">
                <a:ea typeface="Calibri"/>
                <a:cs typeface="Calibri"/>
              </a:endParaRPr>
            </a:p>
          </p:txBody>
        </p:sp>
        <p:grpSp>
          <p:nvGrpSpPr>
            <p:cNvPr id="25" name="Group 24">
              <a:extLst>
                <a:ext uri="{FF2B5EF4-FFF2-40B4-BE49-F238E27FC236}">
                  <a16:creationId xmlns:a16="http://schemas.microsoft.com/office/drawing/2014/main" id="{8664AF31-B371-71E6-DB63-DF0C6D46C721}"/>
                </a:ext>
              </a:extLst>
            </p:cNvPr>
            <p:cNvGrpSpPr/>
            <p:nvPr/>
          </p:nvGrpSpPr>
          <p:grpSpPr>
            <a:xfrm>
              <a:off x="8493508" y="2125699"/>
              <a:ext cx="2583368" cy="3359305"/>
              <a:chOff x="8493508" y="2125699"/>
              <a:chExt cx="2583368" cy="2759927"/>
            </a:xfrm>
          </p:grpSpPr>
          <p:sp>
            <p:nvSpPr>
              <p:cNvPr id="8" name="Flowchart: Process 7">
                <a:extLst>
                  <a:ext uri="{FF2B5EF4-FFF2-40B4-BE49-F238E27FC236}">
                    <a16:creationId xmlns:a16="http://schemas.microsoft.com/office/drawing/2014/main" id="{32530FFD-DED8-DE39-A40D-8CEF68B52088}"/>
                  </a:ext>
                </a:extLst>
              </p:cNvPr>
              <p:cNvSpPr/>
              <p:nvPr/>
            </p:nvSpPr>
            <p:spPr>
              <a:xfrm>
                <a:off x="8493511" y="2125699"/>
                <a:ext cx="2583365" cy="34383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booster_version</a:t>
                </a:r>
                <a:endParaRPr lang="en-US"/>
              </a:p>
            </p:txBody>
          </p:sp>
          <p:sp>
            <p:nvSpPr>
              <p:cNvPr id="9" name="Arrow: Down 8">
                <a:extLst>
                  <a:ext uri="{FF2B5EF4-FFF2-40B4-BE49-F238E27FC236}">
                    <a16:creationId xmlns:a16="http://schemas.microsoft.com/office/drawing/2014/main" id="{22AACB29-72CE-9A69-DD13-B003D1159162}"/>
                  </a:ext>
                </a:extLst>
              </p:cNvPr>
              <p:cNvSpPr/>
              <p:nvPr/>
            </p:nvSpPr>
            <p:spPr>
              <a:xfrm>
                <a:off x="9710853" y="2511346"/>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FC426C73-4762-B5AB-5099-4A0EB4413A86}"/>
                  </a:ext>
                </a:extLst>
              </p:cNvPr>
              <p:cNvSpPr/>
              <p:nvPr/>
            </p:nvSpPr>
            <p:spPr>
              <a:xfrm>
                <a:off x="8493510" y="2725077"/>
                <a:ext cx="2583365" cy="34383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ea typeface="+mn-lt"/>
                    <a:cs typeface="+mn-lt"/>
                  </a:rPr>
                  <a:t>landing_status</a:t>
                </a:r>
                <a:endParaRPr lang="en-US" dirty="0" err="1"/>
              </a:p>
            </p:txBody>
          </p:sp>
          <p:sp>
            <p:nvSpPr>
              <p:cNvPr id="11" name="Flowchart: Process 10">
                <a:extLst>
                  <a:ext uri="{FF2B5EF4-FFF2-40B4-BE49-F238E27FC236}">
                    <a16:creationId xmlns:a16="http://schemas.microsoft.com/office/drawing/2014/main" id="{364A4E7E-4519-4665-4090-6DEA3AC84CB7}"/>
                  </a:ext>
                </a:extLst>
              </p:cNvPr>
              <p:cNvSpPr/>
              <p:nvPr/>
            </p:nvSpPr>
            <p:spPr>
              <a:xfrm>
                <a:off x="8493511" y="3324454"/>
                <a:ext cx="2583365" cy="34383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ea typeface="+mn-lt"/>
                    <a:cs typeface="+mn-lt"/>
                  </a:rPr>
                  <a:t>get_mass</a:t>
                </a:r>
                <a:endParaRPr lang="en-US" dirty="0" err="1"/>
              </a:p>
            </p:txBody>
          </p:sp>
          <p:sp>
            <p:nvSpPr>
              <p:cNvPr id="12" name="Flowchart: Process 11">
                <a:extLst>
                  <a:ext uri="{FF2B5EF4-FFF2-40B4-BE49-F238E27FC236}">
                    <a16:creationId xmlns:a16="http://schemas.microsoft.com/office/drawing/2014/main" id="{83262322-6D11-36CB-A90C-23A65C2A8661}"/>
                  </a:ext>
                </a:extLst>
              </p:cNvPr>
              <p:cNvSpPr/>
              <p:nvPr/>
            </p:nvSpPr>
            <p:spPr>
              <a:xfrm>
                <a:off x="8493509" y="3942417"/>
                <a:ext cx="2583365" cy="34383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err="1">
                    <a:ea typeface="+mn-lt"/>
                    <a:cs typeface="+mn-lt"/>
                  </a:rPr>
                  <a:t>extract_column_from_header</a:t>
                </a:r>
                <a:endParaRPr lang="en-US" sz="1600" err="1"/>
              </a:p>
            </p:txBody>
          </p:sp>
          <p:sp>
            <p:nvSpPr>
              <p:cNvPr id="16" name="Arrow: Down 15">
                <a:extLst>
                  <a:ext uri="{FF2B5EF4-FFF2-40B4-BE49-F238E27FC236}">
                    <a16:creationId xmlns:a16="http://schemas.microsoft.com/office/drawing/2014/main" id="{5AF19251-0378-FD60-4CD9-C38A81C0095F}"/>
                  </a:ext>
                </a:extLst>
              </p:cNvPr>
              <p:cNvSpPr/>
              <p:nvPr/>
            </p:nvSpPr>
            <p:spPr>
              <a:xfrm>
                <a:off x="9710852" y="3110724"/>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6439C620-555B-BA5D-0145-E009974DE3A9}"/>
                  </a:ext>
                </a:extLst>
              </p:cNvPr>
              <p:cNvSpPr/>
              <p:nvPr/>
            </p:nvSpPr>
            <p:spPr>
              <a:xfrm>
                <a:off x="9710853" y="3724041"/>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ocess 18">
                <a:extLst>
                  <a:ext uri="{FF2B5EF4-FFF2-40B4-BE49-F238E27FC236}">
                    <a16:creationId xmlns:a16="http://schemas.microsoft.com/office/drawing/2014/main" id="{22933D65-570B-EFC5-94DF-8519C399799C}"/>
                  </a:ext>
                </a:extLst>
              </p:cNvPr>
              <p:cNvSpPr/>
              <p:nvPr/>
            </p:nvSpPr>
            <p:spPr>
              <a:xfrm>
                <a:off x="8493508" y="4541795"/>
                <a:ext cx="2583365" cy="34383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create </a:t>
                </a:r>
                <a:r>
                  <a:rPr lang="en-US" dirty="0" err="1">
                    <a:ea typeface="+mn-lt"/>
                    <a:cs typeface="+mn-lt"/>
                  </a:rPr>
                  <a:t>launch_dict</a:t>
                </a:r>
                <a:endParaRPr lang="en-US" dirty="0" err="1"/>
              </a:p>
            </p:txBody>
          </p:sp>
          <p:sp>
            <p:nvSpPr>
              <p:cNvPr id="20" name="Arrow: Down 19">
                <a:extLst>
                  <a:ext uri="{FF2B5EF4-FFF2-40B4-BE49-F238E27FC236}">
                    <a16:creationId xmlns:a16="http://schemas.microsoft.com/office/drawing/2014/main" id="{52275AF0-4597-BAE6-1050-1C7324E71E8C}"/>
                  </a:ext>
                </a:extLst>
              </p:cNvPr>
              <p:cNvSpPr/>
              <p:nvPr/>
            </p:nvSpPr>
            <p:spPr>
              <a:xfrm>
                <a:off x="9710852" y="4332711"/>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Arrow: Right 22">
              <a:extLst>
                <a:ext uri="{FF2B5EF4-FFF2-40B4-BE49-F238E27FC236}">
                  <a16:creationId xmlns:a16="http://schemas.microsoft.com/office/drawing/2014/main" id="{F1E83321-80D3-C81E-D0EA-FA2C1CBC850E}"/>
                </a:ext>
              </a:extLst>
            </p:cNvPr>
            <p:cNvSpPr/>
            <p:nvPr/>
          </p:nvSpPr>
          <p:spPr>
            <a:xfrm rot="10800000">
              <a:off x="8121802" y="5201577"/>
              <a:ext cx="325245" cy="223024"/>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D59B9286-81BF-D216-AD63-3A02BB6B5816}"/>
              </a:ext>
            </a:extLst>
          </p:cNvPr>
          <p:cNvSpPr txBox="1"/>
          <p:nvPr/>
        </p:nvSpPr>
        <p:spPr>
          <a:xfrm>
            <a:off x="881876" y="5639729"/>
            <a:ext cx="101819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https://github.com/jeremyharkness/Applied-Data-Science-Capstone/blob/main/Week-1-Introduction/12%20-%20App%20Item%C2%A0-%20Hands-on%20Lab%20-%20Complete%20the%20Data%20Collection%20with%20Web%20Scraping%20lab/jupyter-labs-webscraping.ipynb</a:t>
            </a:r>
          </a:p>
        </p:txBody>
      </p:sp>
    </p:spTree>
    <p:extLst>
      <p:ext uri="{BB962C8B-B14F-4D97-AF65-F5344CB8AC3E}">
        <p14:creationId xmlns:p14="http://schemas.microsoft.com/office/powerpoint/2010/main" val="310479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82054"/>
            <a:ext cx="5490541" cy="4448948"/>
          </a:xfrm>
          <a:prstGeom prst="rect">
            <a:avLst/>
          </a:prstGeom>
        </p:spPr>
        <p:txBody>
          <a:bodyPr vert="horz" lIns="91440" tIns="45720" rIns="91440" bIns="45720" rtlCol="0" anchor="t">
            <a:normAutofit/>
          </a:bodyPr>
          <a:lstStyle/>
          <a:p>
            <a:pPr>
              <a:lnSpc>
                <a:spcPct val="100000"/>
              </a:lnSpc>
            </a:pPr>
            <a:r>
              <a:rPr lang="en-US" sz="2200" dirty="0">
                <a:solidFill>
                  <a:schemeClr val="accent3">
                    <a:lumMod val="25000"/>
                  </a:schemeClr>
                </a:solidFill>
                <a:ea typeface="+mn-lt"/>
                <a:cs typeface="+mn-lt"/>
              </a:rPr>
              <a:t>Check for </a:t>
            </a:r>
            <a:r>
              <a:rPr lang="en-US" sz="2200" b="1" dirty="0">
                <a:solidFill>
                  <a:schemeClr val="accent3">
                    <a:lumMod val="25000"/>
                  </a:schemeClr>
                </a:solidFill>
                <a:ea typeface="+mn-lt"/>
                <a:cs typeface="+mn-lt"/>
              </a:rPr>
              <a:t>missing </a:t>
            </a:r>
            <a:r>
              <a:rPr lang="en-US" sz="2200" dirty="0">
                <a:solidFill>
                  <a:schemeClr val="accent3">
                    <a:lumMod val="25000"/>
                  </a:schemeClr>
                </a:solidFill>
                <a:ea typeface="+mn-lt"/>
                <a:cs typeface="+mn-lt"/>
              </a:rPr>
              <a:t>values &amp; view </a:t>
            </a:r>
            <a:r>
              <a:rPr lang="en-US" sz="2100" dirty="0">
                <a:solidFill>
                  <a:schemeClr val="accent3">
                    <a:lumMod val="25000"/>
                  </a:schemeClr>
                </a:solidFill>
                <a:ea typeface="+mn-lt"/>
                <a:cs typeface="+mn-lt"/>
              </a:rPr>
              <a:t>data types</a:t>
            </a:r>
          </a:p>
          <a:p>
            <a:pPr marL="685800" lvl="2">
              <a:lnSpc>
                <a:spcPct val="100000"/>
              </a:lnSpc>
              <a:spcBef>
                <a:spcPts val="1000"/>
              </a:spcBef>
            </a:pPr>
            <a:r>
              <a:rPr lang="en-US" sz="2100" dirty="0">
                <a:solidFill>
                  <a:schemeClr val="accent3">
                    <a:lumMod val="25000"/>
                  </a:schemeClr>
                </a:solidFill>
                <a:ea typeface="+mn-lt"/>
                <a:cs typeface="+mn-lt"/>
              </a:rPr>
              <a:t> </a:t>
            </a:r>
            <a:r>
              <a:rPr lang="en-US" sz="2100" dirty="0" err="1">
                <a:solidFill>
                  <a:schemeClr val="accent3">
                    <a:lumMod val="25000"/>
                  </a:schemeClr>
                </a:solidFill>
                <a:ea typeface="+mn-lt"/>
                <a:cs typeface="+mn-lt"/>
              </a:rPr>
              <a:t>df.isnull</a:t>
            </a:r>
            <a:r>
              <a:rPr lang="en-US" sz="2100" dirty="0">
                <a:solidFill>
                  <a:schemeClr val="accent3">
                    <a:lumMod val="25000"/>
                  </a:schemeClr>
                </a:solidFill>
                <a:ea typeface="+mn-lt"/>
                <a:cs typeface="+mn-lt"/>
              </a:rPr>
              <a:t>().sum()  &amp;  </a:t>
            </a:r>
            <a:r>
              <a:rPr lang="en-US" sz="2100" dirty="0" err="1">
                <a:solidFill>
                  <a:schemeClr val="accent3">
                    <a:lumMod val="25000"/>
                  </a:schemeClr>
                </a:solidFill>
                <a:ea typeface="+mn-lt"/>
                <a:cs typeface="+mn-lt"/>
              </a:rPr>
              <a:t>df.dtypes</a:t>
            </a:r>
            <a:endParaRPr lang="en-US" sz="2100" dirty="0">
              <a:solidFill>
                <a:schemeClr val="accent3">
                  <a:lumMod val="25000"/>
                </a:schemeClr>
              </a:solidFill>
              <a:ea typeface="+mn-lt"/>
              <a:cs typeface="+mn-lt"/>
            </a:endParaRPr>
          </a:p>
          <a:p>
            <a:pPr>
              <a:lnSpc>
                <a:spcPct val="100000"/>
              </a:lnSpc>
            </a:pPr>
            <a:r>
              <a:rPr lang="en-US" sz="2200" dirty="0">
                <a:solidFill>
                  <a:schemeClr val="accent3">
                    <a:lumMod val="25000"/>
                  </a:schemeClr>
                </a:solidFill>
                <a:ea typeface="+mn-lt"/>
                <a:cs typeface="+mn-lt"/>
              </a:rPr>
              <a:t>Get the </a:t>
            </a:r>
            <a:r>
              <a:rPr lang="en-US" sz="2200" b="1" dirty="0">
                <a:solidFill>
                  <a:schemeClr val="accent3">
                    <a:lumMod val="25000"/>
                  </a:schemeClr>
                </a:solidFill>
                <a:ea typeface="+mn-lt"/>
                <a:cs typeface="+mn-lt"/>
              </a:rPr>
              <a:t>value counts</a:t>
            </a:r>
            <a:r>
              <a:rPr lang="en-US" sz="2200" dirty="0">
                <a:solidFill>
                  <a:schemeClr val="accent3">
                    <a:lumMod val="25000"/>
                  </a:schemeClr>
                </a:solidFill>
                <a:ea typeface="+mn-lt"/>
                <a:cs typeface="+mn-lt"/>
              </a:rPr>
              <a:t> of the </a:t>
            </a:r>
            <a:r>
              <a:rPr lang="en-US" sz="2100" dirty="0">
                <a:solidFill>
                  <a:schemeClr val="accent3">
                    <a:lumMod val="25000"/>
                  </a:schemeClr>
                </a:solidFill>
                <a:ea typeface="+mn-lt"/>
                <a:cs typeface="+mn-lt"/>
              </a:rPr>
              <a:t>columns</a:t>
            </a:r>
          </a:p>
          <a:p>
            <a:pPr lvl="1">
              <a:lnSpc>
                <a:spcPct val="100000"/>
              </a:lnSpc>
            </a:pPr>
            <a:r>
              <a:rPr lang="en-US" sz="2100" err="1">
                <a:solidFill>
                  <a:schemeClr val="accent3">
                    <a:lumMod val="25000"/>
                  </a:schemeClr>
                </a:solidFill>
                <a:ea typeface="+mn-lt"/>
                <a:cs typeface="+mn-lt"/>
              </a:rPr>
              <a:t>df</a:t>
            </a:r>
            <a:r>
              <a:rPr lang="en-US" sz="2100" dirty="0">
                <a:solidFill>
                  <a:schemeClr val="accent3">
                    <a:lumMod val="25000"/>
                  </a:schemeClr>
                </a:solidFill>
                <a:ea typeface="+mn-lt"/>
                <a:cs typeface="+mn-lt"/>
              </a:rPr>
              <a:t>['</a:t>
            </a:r>
            <a:r>
              <a:rPr lang="en-US" sz="2100" b="1" err="1">
                <a:solidFill>
                  <a:schemeClr val="accent3">
                    <a:lumMod val="25000"/>
                  </a:schemeClr>
                </a:solidFill>
                <a:ea typeface="+mn-lt"/>
                <a:cs typeface="+mn-lt"/>
              </a:rPr>
              <a:t>LaunchSite</a:t>
            </a:r>
            <a:r>
              <a:rPr lang="en-US" sz="2100" dirty="0">
                <a:solidFill>
                  <a:schemeClr val="accent3">
                    <a:lumMod val="25000"/>
                  </a:schemeClr>
                </a:solidFill>
                <a:ea typeface="+mn-lt"/>
                <a:cs typeface="+mn-lt"/>
              </a:rPr>
              <a:t>'].</a:t>
            </a:r>
            <a:r>
              <a:rPr lang="en-US" sz="2100" err="1">
                <a:solidFill>
                  <a:schemeClr val="accent3">
                    <a:lumMod val="25000"/>
                  </a:schemeClr>
                </a:solidFill>
                <a:ea typeface="+mn-lt"/>
                <a:cs typeface="+mn-lt"/>
              </a:rPr>
              <a:t>value_counts</a:t>
            </a:r>
            <a:r>
              <a:rPr lang="en-US" sz="2100" dirty="0">
                <a:solidFill>
                  <a:schemeClr val="accent3">
                    <a:lumMod val="25000"/>
                  </a:schemeClr>
                </a:solidFill>
                <a:ea typeface="+mn-lt"/>
                <a:cs typeface="+mn-lt"/>
              </a:rPr>
              <a:t>()</a:t>
            </a:r>
          </a:p>
          <a:p>
            <a:pPr lvl="1">
              <a:lnSpc>
                <a:spcPct val="100000"/>
              </a:lnSpc>
            </a:pPr>
            <a:r>
              <a:rPr lang="en-US" sz="2100" dirty="0" err="1">
                <a:solidFill>
                  <a:schemeClr val="accent3">
                    <a:lumMod val="25000"/>
                  </a:schemeClr>
                </a:solidFill>
                <a:ea typeface="+mn-lt"/>
                <a:cs typeface="+mn-lt"/>
              </a:rPr>
              <a:t>df</a:t>
            </a:r>
            <a:r>
              <a:rPr lang="en-US" sz="2100" dirty="0">
                <a:solidFill>
                  <a:schemeClr val="accent3">
                    <a:lumMod val="25000"/>
                  </a:schemeClr>
                </a:solidFill>
                <a:ea typeface="+mn-lt"/>
                <a:cs typeface="+mn-lt"/>
              </a:rPr>
              <a:t>['</a:t>
            </a:r>
            <a:r>
              <a:rPr lang="en-US" sz="2100" b="1" dirty="0">
                <a:solidFill>
                  <a:schemeClr val="accent3">
                    <a:lumMod val="25000"/>
                  </a:schemeClr>
                </a:solidFill>
                <a:ea typeface="+mn-lt"/>
                <a:cs typeface="+mn-lt"/>
              </a:rPr>
              <a:t>Orbit</a:t>
            </a:r>
            <a:r>
              <a:rPr lang="en-US" sz="2100" dirty="0">
                <a:solidFill>
                  <a:schemeClr val="accent3">
                    <a:lumMod val="25000"/>
                  </a:schemeClr>
                </a:solidFill>
                <a:ea typeface="+mn-lt"/>
                <a:cs typeface="+mn-lt"/>
              </a:rPr>
              <a:t>'].</a:t>
            </a:r>
            <a:r>
              <a:rPr lang="en-US" sz="2100" dirty="0" err="1">
                <a:solidFill>
                  <a:schemeClr val="accent3">
                    <a:lumMod val="25000"/>
                  </a:schemeClr>
                </a:solidFill>
                <a:ea typeface="+mn-lt"/>
                <a:cs typeface="+mn-lt"/>
              </a:rPr>
              <a:t>value_counts</a:t>
            </a:r>
            <a:r>
              <a:rPr lang="en-US" sz="2100" dirty="0">
                <a:solidFill>
                  <a:schemeClr val="accent3">
                    <a:lumMod val="25000"/>
                  </a:schemeClr>
                </a:solidFill>
                <a:ea typeface="+mn-lt"/>
                <a:cs typeface="+mn-lt"/>
              </a:rPr>
              <a:t>()</a:t>
            </a:r>
          </a:p>
          <a:p>
            <a:pPr lvl="1">
              <a:lnSpc>
                <a:spcPct val="100000"/>
              </a:lnSpc>
            </a:pPr>
            <a:r>
              <a:rPr lang="en-US" sz="2300" err="1">
                <a:solidFill>
                  <a:schemeClr val="accent3">
                    <a:lumMod val="25000"/>
                  </a:schemeClr>
                </a:solidFill>
                <a:ea typeface="+mn-lt"/>
                <a:cs typeface="+mn-lt"/>
              </a:rPr>
              <a:t>df</a:t>
            </a:r>
            <a:r>
              <a:rPr lang="en-US" sz="2300" dirty="0">
                <a:solidFill>
                  <a:schemeClr val="accent3">
                    <a:lumMod val="25000"/>
                  </a:schemeClr>
                </a:solidFill>
                <a:ea typeface="+mn-lt"/>
                <a:cs typeface="+mn-lt"/>
              </a:rPr>
              <a:t>['</a:t>
            </a:r>
            <a:r>
              <a:rPr lang="en-US" sz="2300" b="1" dirty="0">
                <a:solidFill>
                  <a:schemeClr val="accent3">
                    <a:lumMod val="25000"/>
                  </a:schemeClr>
                </a:solidFill>
                <a:ea typeface="+mn-lt"/>
                <a:cs typeface="+mn-lt"/>
              </a:rPr>
              <a:t>Outcome</a:t>
            </a:r>
            <a:r>
              <a:rPr lang="en-US" sz="2300" dirty="0">
                <a:solidFill>
                  <a:schemeClr val="accent3">
                    <a:lumMod val="25000"/>
                  </a:schemeClr>
                </a:solidFill>
                <a:ea typeface="+mn-lt"/>
                <a:cs typeface="+mn-lt"/>
              </a:rPr>
              <a:t>'].</a:t>
            </a:r>
            <a:r>
              <a:rPr lang="en-US" sz="2300" err="1">
                <a:solidFill>
                  <a:schemeClr val="accent3">
                    <a:lumMod val="25000"/>
                  </a:schemeClr>
                </a:solidFill>
                <a:ea typeface="+mn-lt"/>
                <a:cs typeface="+mn-lt"/>
              </a:rPr>
              <a:t>value_counts</a:t>
            </a:r>
            <a:r>
              <a:rPr lang="en-US" sz="2300" dirty="0">
                <a:solidFill>
                  <a:schemeClr val="accent3">
                    <a:lumMod val="25000"/>
                  </a:schemeClr>
                </a:solidFill>
                <a:ea typeface="+mn-lt"/>
                <a:cs typeface="+mn-lt"/>
              </a:rPr>
              <a:t>()</a:t>
            </a:r>
          </a:p>
          <a:p>
            <a:pPr>
              <a:lnSpc>
                <a:spcPct val="80000"/>
              </a:lnSpc>
              <a:spcBef>
                <a:spcPts val="1400"/>
              </a:spcBef>
            </a:pPr>
            <a:r>
              <a:rPr lang="en-US" sz="2200" b="1" dirty="0">
                <a:solidFill>
                  <a:schemeClr val="accent3">
                    <a:lumMod val="25000"/>
                  </a:schemeClr>
                </a:solidFill>
                <a:ea typeface="+mn-lt"/>
                <a:cs typeface="+mn-lt"/>
              </a:rPr>
              <a:t>Identify </a:t>
            </a:r>
            <a:r>
              <a:rPr lang="en-US" sz="2200" dirty="0">
                <a:solidFill>
                  <a:schemeClr val="accent3">
                    <a:lumMod val="25000"/>
                  </a:schemeClr>
                </a:solidFill>
                <a:ea typeface="+mn-lt"/>
                <a:cs typeface="+mn-lt"/>
              </a:rPr>
              <a:t>&amp; </a:t>
            </a:r>
            <a:r>
              <a:rPr lang="en-US" sz="2200" b="1" dirty="0">
                <a:solidFill>
                  <a:schemeClr val="accent3">
                    <a:lumMod val="25000"/>
                  </a:schemeClr>
                </a:solidFill>
                <a:ea typeface="+mn-lt"/>
                <a:cs typeface="+mn-lt"/>
              </a:rPr>
              <a:t>group </a:t>
            </a:r>
            <a:r>
              <a:rPr lang="en-US" sz="2200" dirty="0">
                <a:solidFill>
                  <a:schemeClr val="accent3">
                    <a:lumMod val="25000"/>
                  </a:schemeClr>
                </a:solidFill>
                <a:ea typeface="+mn-lt"/>
                <a:cs typeface="+mn-lt"/>
              </a:rPr>
              <a:t>bad outcomes into a set</a:t>
            </a:r>
            <a:endParaRPr lang="en-US">
              <a:solidFill>
                <a:schemeClr val="accent3">
                  <a:lumMod val="25000"/>
                </a:schemeClr>
              </a:solidFill>
              <a:cs typeface="Calibri" panose="020F0502020204030204"/>
            </a:endParaRPr>
          </a:p>
          <a:p>
            <a:pPr>
              <a:lnSpc>
                <a:spcPct val="100000"/>
              </a:lnSpc>
            </a:pPr>
            <a:r>
              <a:rPr lang="en-US" sz="2200" dirty="0">
                <a:solidFill>
                  <a:schemeClr val="accent3">
                    <a:lumMod val="25000"/>
                  </a:schemeClr>
                </a:solidFill>
                <a:ea typeface="+mn-lt"/>
                <a:cs typeface="+mn-lt"/>
              </a:rPr>
              <a:t>Create column "Class" to </a:t>
            </a:r>
            <a:r>
              <a:rPr lang="en-US" sz="2200" b="1" dirty="0">
                <a:solidFill>
                  <a:schemeClr val="accent3">
                    <a:lumMod val="25000"/>
                  </a:schemeClr>
                </a:solidFill>
                <a:ea typeface="+mn-lt"/>
                <a:cs typeface="+mn-lt"/>
              </a:rPr>
              <a:t>classify </a:t>
            </a:r>
            <a:r>
              <a:rPr lang="en-US" sz="2200" dirty="0">
                <a:solidFill>
                  <a:schemeClr val="accent3">
                    <a:lumMod val="25000"/>
                  </a:schemeClr>
                </a:solidFill>
                <a:ea typeface="+mn-lt"/>
                <a:cs typeface="+mn-lt"/>
              </a:rPr>
              <a:t>outcomes. </a:t>
            </a:r>
            <a:br>
              <a:rPr lang="en-US" sz="2200" dirty="0">
                <a:solidFill>
                  <a:schemeClr val="accent3">
                    <a:lumMod val="25000"/>
                  </a:schemeClr>
                </a:solidFill>
                <a:ea typeface="+mn-lt"/>
                <a:cs typeface="+mn-lt"/>
              </a:rPr>
            </a:br>
            <a:r>
              <a:rPr lang="en-US" sz="2200" b="1" dirty="0">
                <a:solidFill>
                  <a:schemeClr val="accent3">
                    <a:lumMod val="25000"/>
                  </a:schemeClr>
                </a:solidFill>
                <a:ea typeface="+mn-lt"/>
                <a:cs typeface="+mn-lt"/>
              </a:rPr>
              <a:t>0</a:t>
            </a:r>
            <a:r>
              <a:rPr lang="en-US" sz="2200" dirty="0">
                <a:solidFill>
                  <a:schemeClr val="accent3">
                    <a:lumMod val="25000"/>
                  </a:schemeClr>
                </a:solidFill>
                <a:ea typeface="+mn-lt"/>
                <a:cs typeface="+mn-lt"/>
              </a:rPr>
              <a:t>  for </a:t>
            </a:r>
            <a:r>
              <a:rPr lang="en-US" sz="2200" b="1" dirty="0">
                <a:solidFill>
                  <a:schemeClr val="accent3">
                    <a:lumMod val="25000"/>
                  </a:schemeClr>
                </a:solidFill>
                <a:ea typeface="+mn-lt"/>
                <a:cs typeface="+mn-lt"/>
              </a:rPr>
              <a:t>bad </a:t>
            </a:r>
            <a:r>
              <a:rPr lang="en-US" sz="2200" dirty="0">
                <a:solidFill>
                  <a:schemeClr val="accent3">
                    <a:lumMod val="25000"/>
                  </a:schemeClr>
                </a:solidFill>
                <a:ea typeface="+mn-lt"/>
                <a:cs typeface="+mn-lt"/>
              </a:rPr>
              <a:t>, &amp; </a:t>
            </a:r>
            <a:r>
              <a:rPr lang="en-US" sz="2200" b="1" dirty="0">
                <a:solidFill>
                  <a:schemeClr val="accent3">
                    <a:lumMod val="25000"/>
                  </a:schemeClr>
                </a:solidFill>
                <a:ea typeface="+mn-lt"/>
                <a:cs typeface="+mn-lt"/>
              </a:rPr>
              <a:t>1</a:t>
            </a:r>
            <a:r>
              <a:rPr lang="en-US" sz="2200" dirty="0">
                <a:solidFill>
                  <a:schemeClr val="accent3">
                    <a:lumMod val="25000"/>
                  </a:schemeClr>
                </a:solidFill>
                <a:ea typeface="+mn-lt"/>
                <a:cs typeface="+mn-lt"/>
              </a:rPr>
              <a:t> for </a:t>
            </a:r>
            <a:r>
              <a:rPr lang="en-US" sz="2200" b="1" dirty="0">
                <a:solidFill>
                  <a:schemeClr val="accent3">
                    <a:lumMod val="25000"/>
                  </a:schemeClr>
                </a:solidFill>
                <a:ea typeface="+mn-lt"/>
                <a:cs typeface="+mn-lt"/>
              </a:rPr>
              <a:t>good </a:t>
            </a:r>
            <a:r>
              <a:rPr lang="en-US" sz="2200">
                <a:solidFill>
                  <a:schemeClr val="accent3">
                    <a:lumMod val="25000"/>
                  </a:schemeClr>
                </a:solidFill>
                <a:ea typeface="+mn-lt"/>
                <a:cs typeface="+mn-lt"/>
              </a:rPr>
              <a:t>outcomes.</a:t>
            </a:r>
            <a:endParaRPr lang="en-US" sz="2200" err="1">
              <a:solidFill>
                <a:schemeClr val="accent3">
                  <a:lumMod val="25000"/>
                </a:schemeClr>
              </a:solidFill>
              <a:ea typeface="+mn-lt"/>
              <a:cs typeface="+mn-lt"/>
            </a:endParaRPr>
          </a:p>
          <a:p>
            <a:pPr marL="228600">
              <a:lnSpc>
                <a:spcPct val="100000"/>
              </a:lnSpc>
              <a:spcBef>
                <a:spcPts val="1400"/>
              </a:spcBef>
            </a:pPr>
            <a:r>
              <a:rPr lang="en-US" sz="2000" dirty="0">
                <a:hlinkClick r:id="rId4"/>
              </a:rPr>
              <a:t>labs-jupyter-spacex-data_wrangling.ipynb</a:t>
            </a:r>
            <a:endParaRPr lang="en-US" sz="2000" dirty="0">
              <a:cs typeface="Calibri"/>
              <a:hlinkClick r:id="rId4"/>
            </a:endParaRPr>
          </a:p>
          <a:p>
            <a:pPr>
              <a:lnSpc>
                <a:spcPct val="100000"/>
              </a:lnSpc>
              <a:spcBef>
                <a:spcPts val="1400"/>
              </a:spcBef>
            </a:pPr>
            <a:endParaRPr lang="en-US" sz="2100" dirty="0">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Data Wrangling</a:t>
            </a:r>
            <a:endParaRPr lang="en-US" dirty="0"/>
          </a:p>
        </p:txBody>
      </p:sp>
      <p:grpSp>
        <p:nvGrpSpPr>
          <p:cNvPr id="26" name="Group 25">
            <a:extLst>
              <a:ext uri="{FF2B5EF4-FFF2-40B4-BE49-F238E27FC236}">
                <a16:creationId xmlns:a16="http://schemas.microsoft.com/office/drawing/2014/main" id="{87516D23-BE35-4C57-01AD-17C3FE60C57E}"/>
              </a:ext>
            </a:extLst>
          </p:cNvPr>
          <p:cNvGrpSpPr/>
          <p:nvPr/>
        </p:nvGrpSpPr>
        <p:grpSpPr>
          <a:xfrm>
            <a:off x="6398010" y="1470566"/>
            <a:ext cx="4962293" cy="4274633"/>
            <a:chOff x="6272559" y="2125699"/>
            <a:chExt cx="4804317" cy="3359305"/>
          </a:xfrm>
        </p:grpSpPr>
        <p:sp>
          <p:nvSpPr>
            <p:cNvPr id="2" name="Flowchart: Process 1">
              <a:extLst>
                <a:ext uri="{FF2B5EF4-FFF2-40B4-BE49-F238E27FC236}">
                  <a16:creationId xmlns:a16="http://schemas.microsoft.com/office/drawing/2014/main" id="{9BB22C28-A7F6-D232-BBB9-F7223DB712D6}"/>
                </a:ext>
              </a:extLst>
            </p:cNvPr>
            <p:cNvSpPr/>
            <p:nvPr/>
          </p:nvSpPr>
          <p:spPr>
            <a:xfrm>
              <a:off x="6272560" y="2125700"/>
              <a:ext cx="1793487" cy="149612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Start</a:t>
              </a:r>
            </a:p>
            <a:p>
              <a:pPr algn="ctr"/>
              <a:r>
                <a:rPr lang="en-US" sz="1100" dirty="0">
                  <a:ea typeface="+mn-lt"/>
                  <a:cs typeface="+mn-lt"/>
                </a:rPr>
                <a:t>Read CSV file from URL into Data Frame</a:t>
              </a:r>
              <a:endParaRPr lang="en-US" dirty="0"/>
            </a:p>
          </p:txBody>
        </p:sp>
        <p:sp>
          <p:nvSpPr>
            <p:cNvPr id="7" name="Arrow: Right 6">
              <a:extLst>
                <a:ext uri="{FF2B5EF4-FFF2-40B4-BE49-F238E27FC236}">
                  <a16:creationId xmlns:a16="http://schemas.microsoft.com/office/drawing/2014/main" id="{C5249C22-47A2-D079-D425-7BCB36A3646A}"/>
                </a:ext>
              </a:extLst>
            </p:cNvPr>
            <p:cNvSpPr/>
            <p:nvPr/>
          </p:nvSpPr>
          <p:spPr>
            <a:xfrm>
              <a:off x="8121803" y="2186102"/>
              <a:ext cx="325245" cy="223024"/>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Process 17">
              <a:extLst>
                <a:ext uri="{FF2B5EF4-FFF2-40B4-BE49-F238E27FC236}">
                  <a16:creationId xmlns:a16="http://schemas.microsoft.com/office/drawing/2014/main" id="{16311DDA-37B3-F2A2-9AA3-93F85E20859B}"/>
                </a:ext>
              </a:extLst>
            </p:cNvPr>
            <p:cNvSpPr/>
            <p:nvPr/>
          </p:nvSpPr>
          <p:spPr>
            <a:xfrm>
              <a:off x="6272559" y="3988882"/>
              <a:ext cx="1793487" cy="149612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End</a:t>
              </a:r>
            </a:p>
            <a:p>
              <a:pPr algn="ctr"/>
              <a:r>
                <a:rPr lang="en-US" dirty="0">
                  <a:ea typeface="+mn-lt"/>
                  <a:cs typeface="Calibri"/>
                </a:rPr>
                <a:t>Data</a:t>
              </a:r>
              <a:r>
                <a:rPr lang="en-US" dirty="0">
                  <a:ea typeface="+mn-lt"/>
                  <a:cs typeface="+mn-lt"/>
                </a:rPr>
                <a:t> Export to a new CSV file </a:t>
              </a:r>
              <a:endParaRPr lang="en-US" dirty="0"/>
            </a:p>
          </p:txBody>
        </p:sp>
        <p:grpSp>
          <p:nvGrpSpPr>
            <p:cNvPr id="25" name="Group 24">
              <a:extLst>
                <a:ext uri="{FF2B5EF4-FFF2-40B4-BE49-F238E27FC236}">
                  <a16:creationId xmlns:a16="http://schemas.microsoft.com/office/drawing/2014/main" id="{8664AF31-B371-71E6-DB63-DF0C6D46C721}"/>
                </a:ext>
              </a:extLst>
            </p:cNvPr>
            <p:cNvGrpSpPr/>
            <p:nvPr/>
          </p:nvGrpSpPr>
          <p:grpSpPr>
            <a:xfrm>
              <a:off x="8493508" y="2125699"/>
              <a:ext cx="2583368" cy="3359305"/>
              <a:chOff x="8493508" y="2125699"/>
              <a:chExt cx="2583368" cy="2759927"/>
            </a:xfrm>
          </p:grpSpPr>
          <p:sp>
            <p:nvSpPr>
              <p:cNvPr id="8" name="Flowchart: Process 7">
                <a:extLst>
                  <a:ext uri="{FF2B5EF4-FFF2-40B4-BE49-F238E27FC236}">
                    <a16:creationId xmlns:a16="http://schemas.microsoft.com/office/drawing/2014/main" id="{32530FFD-DED8-DE39-A40D-8CEF68B52088}"/>
                  </a:ext>
                </a:extLst>
              </p:cNvPr>
              <p:cNvSpPr/>
              <p:nvPr/>
            </p:nvSpPr>
            <p:spPr>
              <a:xfrm>
                <a:off x="8493511" y="2125699"/>
                <a:ext cx="2583365" cy="63400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ea typeface="+mn-lt"/>
                    <a:cs typeface="+mn-lt"/>
                  </a:rPr>
                  <a:t>Initial Data Exploration</a:t>
                </a:r>
              </a:p>
              <a:p>
                <a:pPr algn="ctr"/>
                <a:r>
                  <a:rPr lang="en-US" sz="1100" dirty="0">
                    <a:ea typeface="+mn-lt"/>
                    <a:cs typeface="+mn-lt"/>
                  </a:rPr>
                  <a:t>Display first 10 rows</a:t>
                </a:r>
                <a:endParaRPr lang="en-US" dirty="0">
                  <a:ea typeface="+mn-lt"/>
                  <a:cs typeface="+mn-lt"/>
                </a:endParaRPr>
              </a:p>
              <a:p>
                <a:pPr algn="ctr"/>
                <a:r>
                  <a:rPr lang="en-US" sz="1100" dirty="0">
                    <a:ea typeface="+mn-lt"/>
                    <a:cs typeface="+mn-lt"/>
                  </a:rPr>
                  <a:t>Check for missing values</a:t>
                </a:r>
              </a:p>
              <a:p>
                <a:pPr algn="ctr"/>
                <a:r>
                  <a:rPr lang="en-US" sz="1100" dirty="0">
                    <a:ea typeface="+mn-lt"/>
                    <a:cs typeface="+mn-lt"/>
                  </a:rPr>
                  <a:t>Check data types of columns</a:t>
                </a:r>
                <a:endParaRPr lang="en-US" dirty="0"/>
              </a:p>
            </p:txBody>
          </p:sp>
          <p:sp>
            <p:nvSpPr>
              <p:cNvPr id="11" name="Flowchart: Process 10">
                <a:extLst>
                  <a:ext uri="{FF2B5EF4-FFF2-40B4-BE49-F238E27FC236}">
                    <a16:creationId xmlns:a16="http://schemas.microsoft.com/office/drawing/2014/main" id="{364A4E7E-4519-4665-4090-6DEA3AC84CB7}"/>
                  </a:ext>
                </a:extLst>
              </p:cNvPr>
              <p:cNvSpPr/>
              <p:nvPr/>
            </p:nvSpPr>
            <p:spPr>
              <a:xfrm>
                <a:off x="8493511" y="2994713"/>
                <a:ext cx="2583365" cy="80546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ea typeface="+mn-lt"/>
                    <a:cs typeface="+mn-lt"/>
                  </a:rPr>
                  <a:t>Value Counts</a:t>
                </a:r>
              </a:p>
              <a:p>
                <a:pPr algn="ctr"/>
                <a:r>
                  <a:rPr lang="en-US" sz="1100" dirty="0">
                    <a:ea typeface="+mn-lt"/>
                    <a:cs typeface="+mn-lt"/>
                  </a:rPr>
                  <a:t>Get value counts of "</a:t>
                </a:r>
                <a:r>
                  <a:rPr lang="en-US" sz="1100" err="1">
                    <a:ea typeface="+mn-lt"/>
                    <a:cs typeface="+mn-lt"/>
                  </a:rPr>
                  <a:t>LaunchSite</a:t>
                </a:r>
                <a:r>
                  <a:rPr lang="en-US" sz="1100" dirty="0">
                    <a:ea typeface="+mn-lt"/>
                    <a:cs typeface="+mn-lt"/>
                  </a:rPr>
                  <a:t>"</a:t>
                </a:r>
              </a:p>
              <a:p>
                <a:pPr algn="ctr"/>
                <a:r>
                  <a:rPr lang="en-US" sz="1100" dirty="0">
                    <a:ea typeface="+mn-lt"/>
                    <a:cs typeface="+mn-lt"/>
                  </a:rPr>
                  <a:t>Get value counts of "Orbit"</a:t>
                </a:r>
                <a:endParaRPr lang="en-US" dirty="0">
                  <a:ea typeface="+mn-lt"/>
                  <a:cs typeface="+mn-lt"/>
                </a:endParaRPr>
              </a:p>
              <a:p>
                <a:pPr algn="ctr"/>
                <a:r>
                  <a:rPr lang="en-US" sz="1100" dirty="0">
                    <a:ea typeface="+mn-lt"/>
                    <a:cs typeface="+mn-lt"/>
                  </a:rPr>
                  <a:t>Get unique values and their counts </a:t>
                </a:r>
                <a:br>
                  <a:rPr lang="en-US" sz="1100" dirty="0">
                    <a:ea typeface="+mn-lt"/>
                    <a:cs typeface="+mn-lt"/>
                  </a:rPr>
                </a:br>
                <a:r>
                  <a:rPr lang="en-US" sz="1100" dirty="0">
                    <a:ea typeface="+mn-lt"/>
                    <a:cs typeface="+mn-lt"/>
                  </a:rPr>
                  <a:t>in "Outcome"</a:t>
                </a:r>
                <a:endParaRPr lang="en-US" dirty="0">
                  <a:ea typeface="+mn-lt"/>
                  <a:cs typeface="+mn-lt"/>
                </a:endParaRPr>
              </a:p>
            </p:txBody>
          </p:sp>
          <p:sp>
            <p:nvSpPr>
              <p:cNvPr id="16" name="Arrow: Down 15">
                <a:extLst>
                  <a:ext uri="{FF2B5EF4-FFF2-40B4-BE49-F238E27FC236}">
                    <a16:creationId xmlns:a16="http://schemas.microsoft.com/office/drawing/2014/main" id="{5AF19251-0378-FD60-4CD9-C38A81C0095F}"/>
                  </a:ext>
                </a:extLst>
              </p:cNvPr>
              <p:cNvSpPr/>
              <p:nvPr/>
            </p:nvSpPr>
            <p:spPr>
              <a:xfrm>
                <a:off x="9698565" y="2790876"/>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ocess 18">
                <a:extLst>
                  <a:ext uri="{FF2B5EF4-FFF2-40B4-BE49-F238E27FC236}">
                    <a16:creationId xmlns:a16="http://schemas.microsoft.com/office/drawing/2014/main" id="{22933D65-570B-EFC5-94DF-8519C399799C}"/>
                  </a:ext>
                </a:extLst>
              </p:cNvPr>
              <p:cNvSpPr/>
              <p:nvPr/>
            </p:nvSpPr>
            <p:spPr>
              <a:xfrm>
                <a:off x="8493508" y="4047184"/>
                <a:ext cx="2583365" cy="83844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ea typeface="+mn-lt"/>
                    <a:cs typeface="+mn-lt"/>
                  </a:rPr>
                  <a:t>Outcome Classification</a:t>
                </a:r>
              </a:p>
              <a:p>
                <a:pPr algn="ctr"/>
                <a:r>
                  <a:rPr lang="en-US" sz="1100" dirty="0">
                    <a:ea typeface="+mn-lt"/>
                    <a:cs typeface="+mn-lt"/>
                  </a:rPr>
                  <a:t>Identify bad outcomes</a:t>
                </a:r>
                <a:endParaRPr lang="en-US" dirty="0">
                  <a:ea typeface="+mn-lt"/>
                  <a:cs typeface="+mn-lt"/>
                </a:endParaRPr>
              </a:p>
              <a:p>
                <a:pPr algn="ctr"/>
                <a:r>
                  <a:rPr lang="en-US" sz="1100" dirty="0">
                    <a:ea typeface="+mn-lt"/>
                    <a:cs typeface="+mn-lt"/>
                  </a:rPr>
                  <a:t>Create "Class" column for outcome classification</a:t>
                </a:r>
              </a:p>
              <a:p>
                <a:pPr algn="ctr"/>
                <a:r>
                  <a:rPr lang="en-US" sz="1100" dirty="0">
                    <a:ea typeface="+mn-lt"/>
                    <a:cs typeface="+mn-lt"/>
                  </a:rPr>
                  <a:t>Calculate success rate</a:t>
                </a:r>
                <a:endParaRPr lang="en-US" dirty="0"/>
              </a:p>
            </p:txBody>
          </p:sp>
          <p:sp>
            <p:nvSpPr>
              <p:cNvPr id="20" name="Arrow: Down 19">
                <a:extLst>
                  <a:ext uri="{FF2B5EF4-FFF2-40B4-BE49-F238E27FC236}">
                    <a16:creationId xmlns:a16="http://schemas.microsoft.com/office/drawing/2014/main" id="{52275AF0-4597-BAE6-1050-1C7324E71E8C}"/>
                  </a:ext>
                </a:extLst>
              </p:cNvPr>
              <p:cNvSpPr/>
              <p:nvPr/>
            </p:nvSpPr>
            <p:spPr>
              <a:xfrm>
                <a:off x="9698565" y="3847993"/>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Arrow: Right 22">
              <a:extLst>
                <a:ext uri="{FF2B5EF4-FFF2-40B4-BE49-F238E27FC236}">
                  <a16:creationId xmlns:a16="http://schemas.microsoft.com/office/drawing/2014/main" id="{F1E83321-80D3-C81E-D0EA-FA2C1CBC850E}"/>
                </a:ext>
              </a:extLst>
            </p:cNvPr>
            <p:cNvSpPr/>
            <p:nvPr/>
          </p:nvSpPr>
          <p:spPr>
            <a:xfrm rot="10800000">
              <a:off x="8121802" y="5201577"/>
              <a:ext cx="325245" cy="223024"/>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D59B9286-81BF-D216-AD63-3A02BB6B5816}"/>
              </a:ext>
            </a:extLst>
          </p:cNvPr>
          <p:cNvSpPr txBox="1"/>
          <p:nvPr/>
        </p:nvSpPr>
        <p:spPr>
          <a:xfrm>
            <a:off x="881876" y="5834875"/>
            <a:ext cx="101819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https://github.com/jeremyharkness/Applied-Data-Science-Capstone/blob/main/Week-1-Introduction/16%20-%20App%20Item%C2%A0-%20Hands-on%20Lab%20-%20Data%20Wrangling/labs-jupyter-spacex-data_wrangling.ipynb</a:t>
            </a:r>
            <a:endParaRPr lang="en-US" dirty="0">
              <a:ea typeface="+mn-lt"/>
              <a:cs typeface="+mn-lt"/>
            </a:endParaRPr>
          </a:p>
        </p:txBody>
      </p:sp>
    </p:spTree>
    <p:extLst>
      <p:ext uri="{BB962C8B-B14F-4D97-AF65-F5344CB8AC3E}">
        <p14:creationId xmlns:p14="http://schemas.microsoft.com/office/powerpoint/2010/main" val="1317106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dirty="0"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b="1" dirty="0">
                <a:solidFill>
                  <a:schemeClr val="accent3">
                    <a:lumMod val="25000"/>
                  </a:schemeClr>
                </a:solidFill>
                <a:latin typeface="Abadi"/>
              </a:rPr>
              <a:t>Task 1:</a:t>
            </a:r>
            <a:r>
              <a:rPr lang="en-US" sz="1600" dirty="0">
                <a:solidFill>
                  <a:schemeClr val="accent3">
                    <a:lumMod val="25000"/>
                  </a:schemeClr>
                </a:solidFill>
                <a:latin typeface="Abadi"/>
              </a:rPr>
              <a:t> Scatter Plot - Visualize the relationship between 'flight number' and 'launch site'. </a:t>
            </a:r>
            <a:endParaRPr lang="en-US" sz="1600">
              <a:solidFill>
                <a:schemeClr val="accent3">
                  <a:lumMod val="25000"/>
                </a:schemeClr>
              </a:solidFill>
              <a:latin typeface="Abadi"/>
            </a:endParaRPr>
          </a:p>
          <a:p>
            <a:pPr>
              <a:lnSpc>
                <a:spcPct val="100000"/>
              </a:lnSpc>
              <a:spcBef>
                <a:spcPts val="1400"/>
              </a:spcBef>
            </a:pPr>
            <a:r>
              <a:rPr lang="en-US" sz="1600" b="1" dirty="0">
                <a:solidFill>
                  <a:schemeClr val="accent3">
                    <a:lumMod val="25000"/>
                  </a:schemeClr>
                </a:solidFill>
                <a:latin typeface="Abadi"/>
              </a:rPr>
              <a:t>Task 2:</a:t>
            </a:r>
            <a:r>
              <a:rPr lang="en-US" sz="1600" dirty="0">
                <a:solidFill>
                  <a:schemeClr val="accent3">
                    <a:lumMod val="25000"/>
                  </a:schemeClr>
                </a:solidFill>
                <a:latin typeface="Abadi"/>
              </a:rPr>
              <a:t> Scatter Plot - Analyze the relationship between the 'payload mass' (in kg) and the 'launch site'.</a:t>
            </a:r>
          </a:p>
          <a:p>
            <a:pPr>
              <a:lnSpc>
                <a:spcPct val="100000"/>
              </a:lnSpc>
              <a:spcBef>
                <a:spcPts val="1400"/>
              </a:spcBef>
            </a:pPr>
            <a:r>
              <a:rPr lang="en-US" sz="1600" b="1" dirty="0">
                <a:solidFill>
                  <a:schemeClr val="accent3">
                    <a:lumMod val="25000"/>
                  </a:schemeClr>
                </a:solidFill>
                <a:latin typeface="Abadi"/>
              </a:rPr>
              <a:t>Task 3: </a:t>
            </a:r>
            <a:r>
              <a:rPr lang="en-US" sz="1600" dirty="0">
                <a:solidFill>
                  <a:schemeClr val="accent3">
                    <a:lumMod val="25000"/>
                  </a:schemeClr>
                </a:solidFill>
                <a:ea typeface="+mn-lt"/>
                <a:cs typeface="+mn-lt"/>
              </a:rPr>
              <a:t>Bar Chart - </a:t>
            </a:r>
            <a:r>
              <a:rPr lang="en-US" sz="1600" dirty="0">
                <a:solidFill>
                  <a:schemeClr val="accent3">
                    <a:lumMod val="25000"/>
                  </a:schemeClr>
                </a:solidFill>
                <a:latin typeface="Abadi"/>
              </a:rPr>
              <a:t>Visualize the relationship between success rate of each 'orbit type'.</a:t>
            </a:r>
            <a:endParaRPr lang="en-US" dirty="0">
              <a:solidFill>
                <a:schemeClr val="accent3">
                  <a:lumMod val="25000"/>
                </a:schemeClr>
              </a:solidFill>
            </a:endParaRPr>
          </a:p>
          <a:p>
            <a:pPr>
              <a:lnSpc>
                <a:spcPct val="100000"/>
              </a:lnSpc>
              <a:spcBef>
                <a:spcPts val="1400"/>
              </a:spcBef>
            </a:pPr>
            <a:r>
              <a:rPr lang="en-US" sz="1600" b="1" dirty="0">
                <a:solidFill>
                  <a:schemeClr val="accent3">
                    <a:lumMod val="25000"/>
                  </a:schemeClr>
                </a:solidFill>
                <a:latin typeface="Abadi"/>
              </a:rPr>
              <a:t>Task 4:</a:t>
            </a:r>
            <a:r>
              <a:rPr lang="en-US" sz="1600" dirty="0">
                <a:solidFill>
                  <a:schemeClr val="accent3">
                    <a:lumMod val="25000"/>
                  </a:schemeClr>
                </a:solidFill>
                <a:latin typeface="Abadi"/>
              </a:rPr>
              <a:t> </a:t>
            </a:r>
            <a:r>
              <a:rPr lang="en-US" sz="1600" dirty="0">
                <a:solidFill>
                  <a:schemeClr val="accent3">
                    <a:lumMod val="25000"/>
                  </a:schemeClr>
                </a:solidFill>
                <a:ea typeface="+mn-lt"/>
                <a:cs typeface="+mn-lt"/>
              </a:rPr>
              <a:t>Scatter Plot</a:t>
            </a:r>
            <a:r>
              <a:rPr lang="en-US" sz="1600" dirty="0">
                <a:solidFill>
                  <a:schemeClr val="accent3">
                    <a:lumMod val="25000"/>
                  </a:schemeClr>
                </a:solidFill>
                <a:latin typeface="Abadi"/>
              </a:rPr>
              <a:t> - </a:t>
            </a:r>
            <a:r>
              <a:rPr lang="en-US" sz="1600" dirty="0">
                <a:solidFill>
                  <a:schemeClr val="accent3">
                    <a:lumMod val="25000"/>
                  </a:schemeClr>
                </a:solidFill>
                <a:ea typeface="+mn-lt"/>
                <a:cs typeface="+mn-lt"/>
              </a:rPr>
              <a:t>Visualizes the distribution of different 'orbit types'' over the flight numbers</a:t>
            </a:r>
            <a:r>
              <a:rPr lang="en-US" sz="1600" dirty="0">
                <a:solidFill>
                  <a:schemeClr val="accent3">
                    <a:lumMod val="25000"/>
                  </a:schemeClr>
                </a:solidFill>
                <a:latin typeface="Calibri"/>
                <a:ea typeface="+mn-lt"/>
                <a:cs typeface="+mn-lt"/>
              </a:rPr>
              <a:t>'</a:t>
            </a:r>
            <a:r>
              <a:rPr lang="en-US" sz="1600" dirty="0">
                <a:solidFill>
                  <a:schemeClr val="accent3">
                    <a:lumMod val="25000"/>
                  </a:schemeClr>
                </a:solidFill>
                <a:latin typeface="Abadi"/>
                <a:ea typeface="+mn-lt"/>
                <a:cs typeface="+mn-lt"/>
              </a:rPr>
              <a:t>.</a:t>
            </a:r>
            <a:endParaRPr lang="en-US" dirty="0">
              <a:solidFill>
                <a:schemeClr val="accent3">
                  <a:lumMod val="25000"/>
                </a:schemeClr>
              </a:solidFill>
              <a:cs typeface="Calibri"/>
            </a:endParaRPr>
          </a:p>
          <a:p>
            <a:pPr>
              <a:lnSpc>
                <a:spcPct val="100000"/>
              </a:lnSpc>
              <a:spcBef>
                <a:spcPts val="1400"/>
              </a:spcBef>
            </a:pPr>
            <a:r>
              <a:rPr lang="en-US" sz="1600" b="1" dirty="0">
                <a:solidFill>
                  <a:schemeClr val="accent3">
                    <a:lumMod val="25000"/>
                  </a:schemeClr>
                </a:solidFill>
                <a:latin typeface="Abadi"/>
              </a:rPr>
              <a:t>Task 5:</a:t>
            </a:r>
            <a:r>
              <a:rPr lang="en-US" sz="1600" dirty="0">
                <a:solidFill>
                  <a:schemeClr val="accent3">
                    <a:lumMod val="25000"/>
                  </a:schemeClr>
                </a:solidFill>
                <a:latin typeface="Abadi"/>
              </a:rPr>
              <a:t> Scatter Plot - Visualize the relationship between the payload mass and the orbit type. </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1600" b="1" dirty="0">
                <a:solidFill>
                  <a:schemeClr val="accent3">
                    <a:lumMod val="25000"/>
                  </a:schemeClr>
                </a:solidFill>
                <a:latin typeface="Abadi"/>
              </a:rPr>
              <a:t>Task 6:</a:t>
            </a:r>
            <a:r>
              <a:rPr lang="en-US" sz="1600" dirty="0">
                <a:solidFill>
                  <a:schemeClr val="accent3">
                    <a:lumMod val="25000"/>
                  </a:schemeClr>
                </a:solidFill>
                <a:latin typeface="Abadi"/>
              </a:rPr>
              <a:t> Line Plot - Visualize the trend of launch success over the years.</a:t>
            </a: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Final notebook </a:t>
            </a:r>
            <a:r>
              <a:rPr lang="en-US" sz="2400" u="sng" dirty="0">
                <a:hlinkClick r:id="rId4"/>
              </a:rPr>
              <a:t>jupyter-labs-eda-dataviz.ipynb</a:t>
            </a:r>
            <a:endParaRPr lang="en-US" sz="240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2344"/>
            <a:ext cx="9745589" cy="475556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Task 1: </a:t>
            </a:r>
            <a:r>
              <a:rPr lang="en-US" sz="1800" dirty="0">
                <a:solidFill>
                  <a:schemeClr val="accent3">
                    <a:lumMod val="25000"/>
                  </a:schemeClr>
                </a:solidFill>
                <a:latin typeface="Abadi"/>
              </a:rPr>
              <a:t>Display the names of the unique launch sites in the space mission.</a:t>
            </a:r>
            <a:endParaRPr lang="en-US" dirty="0">
              <a:solidFill>
                <a:schemeClr val="accent3">
                  <a:lumMod val="25000"/>
                </a:schemeClr>
              </a:solidFill>
              <a:latin typeface="Calibri" panose="020F0502020204030204"/>
              <a:ea typeface="Calibri" panose="020F0502020204030204"/>
              <a:cs typeface="Calibri" panose="020F0502020204030204"/>
            </a:endParaRPr>
          </a:p>
          <a:p>
            <a:pPr lvl="1" indent="-342900">
              <a:lnSpc>
                <a:spcPct val="100000"/>
              </a:lnSpc>
              <a:spcBef>
                <a:spcPts val="1400"/>
              </a:spcBef>
            </a:pPr>
            <a:r>
              <a:rPr lang="en-US" sz="1400" dirty="0">
                <a:solidFill>
                  <a:schemeClr val="accent3">
                    <a:lumMod val="25000"/>
                  </a:schemeClr>
                </a:solidFill>
                <a:latin typeface="Arial"/>
                <a:cs typeface="Arial"/>
              </a:rPr>
              <a:t>Selecting distinct values from the "</a:t>
            </a:r>
            <a:r>
              <a:rPr lang="en-US" sz="1400" err="1">
                <a:solidFill>
                  <a:schemeClr val="accent3">
                    <a:lumMod val="25000"/>
                  </a:schemeClr>
                </a:solidFill>
                <a:latin typeface="Arial"/>
                <a:cs typeface="Arial"/>
              </a:rPr>
              <a:t>Launch_Site</a:t>
            </a:r>
            <a:r>
              <a:rPr lang="en-US" sz="1400" dirty="0">
                <a:solidFill>
                  <a:schemeClr val="accent3">
                    <a:lumMod val="25000"/>
                  </a:schemeClr>
                </a:solidFill>
                <a:latin typeface="Arial"/>
                <a:cs typeface="Arial"/>
              </a:rPr>
              <a:t>" column in the SPACEXTABLE.</a:t>
            </a:r>
            <a:endParaRPr lang="en-US">
              <a:solidFill>
                <a:schemeClr val="accent3">
                  <a:lumMod val="25000"/>
                </a:schemeClr>
              </a:solidFill>
              <a:ea typeface="Calibri"/>
              <a:cs typeface="Calibri"/>
            </a:endParaRPr>
          </a:p>
          <a:p>
            <a:pPr lvl="1" indent="-342900">
              <a:lnSpc>
                <a:spcPct val="100000"/>
              </a:lnSpc>
              <a:spcBef>
                <a:spcPts val="1400"/>
              </a:spcBef>
            </a:pPr>
            <a:endParaRPr lang="en-US" sz="1400" dirty="0">
              <a:solidFill>
                <a:schemeClr val="accent3">
                  <a:lumMod val="25000"/>
                </a:schemeClr>
              </a:solidFill>
              <a:latin typeface="Arial"/>
              <a:cs typeface="Arial"/>
            </a:endParaRPr>
          </a:p>
          <a:p>
            <a:pPr lvl="1" indent="-342900">
              <a:lnSpc>
                <a:spcPct val="100000"/>
              </a:lnSpc>
              <a:spcBef>
                <a:spcPts val="1400"/>
              </a:spcBef>
            </a:pPr>
            <a:r>
              <a:rPr lang="en-US" sz="1400" b="1" dirty="0">
                <a:solidFill>
                  <a:schemeClr val="accent3">
                    <a:lumMod val="25000"/>
                  </a:schemeClr>
                </a:solidFill>
                <a:latin typeface="Abadi"/>
              </a:rPr>
              <a:t>SQL Query:</a:t>
            </a:r>
            <a:r>
              <a:rPr lang="en-US" sz="1400" dirty="0">
                <a:solidFill>
                  <a:schemeClr val="accent3">
                    <a:lumMod val="25000"/>
                  </a:schemeClr>
                </a:solidFill>
                <a:latin typeface="Abadi"/>
              </a:rPr>
              <a:t> %</a:t>
            </a:r>
            <a:r>
              <a:rPr lang="en-US" sz="1400" dirty="0" err="1">
                <a:solidFill>
                  <a:schemeClr val="accent3">
                    <a:lumMod val="25000"/>
                  </a:schemeClr>
                </a:solidFill>
                <a:latin typeface="Abadi"/>
              </a:rPr>
              <a:t>sql</a:t>
            </a:r>
            <a:r>
              <a:rPr lang="en-US" sz="1400" dirty="0">
                <a:solidFill>
                  <a:schemeClr val="accent3">
                    <a:lumMod val="25000"/>
                  </a:schemeClr>
                </a:solidFill>
                <a:latin typeface="Abadi"/>
              </a:rPr>
              <a:t> SELECT DISTINCT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FROM SPACEXTABLE</a:t>
            </a:r>
            <a:endParaRPr lang="en-US" sz="1400" dirty="0">
              <a:solidFill>
                <a:schemeClr val="accent3">
                  <a:lumMod val="25000"/>
                </a:schemeClr>
              </a:solidFill>
              <a:ea typeface="Calibri"/>
              <a:cs typeface="Calibri"/>
            </a:endParaRPr>
          </a:p>
          <a:p>
            <a:pPr lvl="1" indent="-342900">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Task 2: </a:t>
            </a:r>
            <a:r>
              <a:rPr lang="en-US" sz="1800" dirty="0">
                <a:solidFill>
                  <a:schemeClr val="accent3">
                    <a:lumMod val="25000"/>
                  </a:schemeClr>
                </a:solidFill>
                <a:latin typeface="Abadi"/>
              </a:rPr>
              <a:t>Display 5 records where launch sites begin with the string 'CCA'.</a:t>
            </a:r>
            <a:endParaRPr lang="en-US" sz="1800" dirty="0">
              <a:solidFill>
                <a:schemeClr val="accent3">
                  <a:lumMod val="25000"/>
                </a:schemeClr>
              </a:solidFill>
              <a:latin typeface="Abadi"/>
              <a:ea typeface="Calibri" panose="020F0502020204030204"/>
              <a:cs typeface="Arial"/>
            </a:endParaRPr>
          </a:p>
          <a:p>
            <a:pPr lvl="1" indent="-342900">
              <a:lnSpc>
                <a:spcPct val="100000"/>
              </a:lnSpc>
              <a:spcBef>
                <a:spcPts val="1400"/>
              </a:spcBef>
            </a:pPr>
            <a:r>
              <a:rPr lang="en-US" sz="1400" dirty="0">
                <a:solidFill>
                  <a:schemeClr val="accent3">
                    <a:lumMod val="25000"/>
                  </a:schemeClr>
                </a:solidFill>
                <a:latin typeface="Arial"/>
                <a:ea typeface="Calibri" panose="020F0502020204030204"/>
                <a:cs typeface="Arial"/>
              </a:rPr>
              <a:t>Selecting all columns from SPACEXTABLE.</a:t>
            </a:r>
            <a:endParaRPr lang="en-US" sz="1400">
              <a:solidFill>
                <a:schemeClr val="accent3">
                  <a:lumMod val="25000"/>
                </a:schemeClr>
              </a:solidFill>
              <a:ea typeface="Calibri"/>
              <a:cs typeface="Calibri"/>
            </a:endParaRPr>
          </a:p>
          <a:p>
            <a:pPr lvl="1" indent="-342900">
              <a:lnSpc>
                <a:spcPct val="100000"/>
              </a:lnSpc>
              <a:spcBef>
                <a:spcPts val="1400"/>
              </a:spcBef>
            </a:pPr>
            <a:r>
              <a:rPr lang="en-US" sz="1400" dirty="0">
                <a:solidFill>
                  <a:schemeClr val="accent3">
                    <a:lumMod val="25000"/>
                  </a:schemeClr>
                </a:solidFill>
                <a:latin typeface="Arial"/>
                <a:ea typeface="Calibri" panose="020F0502020204030204"/>
                <a:cs typeface="Arial"/>
              </a:rPr>
              <a:t>Filtering rows to include only those where the "</a:t>
            </a:r>
            <a:r>
              <a:rPr lang="en-US" sz="1400" dirty="0" err="1">
                <a:solidFill>
                  <a:schemeClr val="accent3">
                    <a:lumMod val="25000"/>
                  </a:schemeClr>
                </a:solidFill>
                <a:latin typeface="Arial"/>
                <a:ea typeface="Calibri" panose="020F0502020204030204"/>
                <a:cs typeface="Arial"/>
              </a:rPr>
              <a:t>Launch_Site</a:t>
            </a:r>
            <a:r>
              <a:rPr lang="en-US" sz="1400" dirty="0">
                <a:solidFill>
                  <a:schemeClr val="accent3">
                    <a:lumMod val="25000"/>
                  </a:schemeClr>
                </a:solidFill>
                <a:latin typeface="Arial"/>
                <a:ea typeface="Calibri" panose="020F0502020204030204"/>
                <a:cs typeface="Arial"/>
              </a:rPr>
              <a:t>" column starts with 'CCA'.</a:t>
            </a:r>
          </a:p>
          <a:p>
            <a:pPr lvl="1" indent="-342900">
              <a:lnSpc>
                <a:spcPct val="100000"/>
              </a:lnSpc>
              <a:spcBef>
                <a:spcPts val="1400"/>
              </a:spcBef>
            </a:pPr>
            <a:r>
              <a:rPr lang="en-US" sz="1400" dirty="0">
                <a:solidFill>
                  <a:schemeClr val="accent3">
                    <a:lumMod val="25000"/>
                  </a:schemeClr>
                </a:solidFill>
                <a:latin typeface="Arial"/>
                <a:ea typeface="Calibri" panose="020F0502020204030204"/>
                <a:cs typeface="Arial"/>
              </a:rPr>
              <a:t>Limiting the output to the first 5 rows.</a:t>
            </a:r>
            <a:endParaRPr lang="en-US" sz="1400" dirty="0">
              <a:solidFill>
                <a:schemeClr val="accent3">
                  <a:lumMod val="25000"/>
                </a:schemeClr>
              </a:solidFill>
              <a:ea typeface="Calibri"/>
              <a:cs typeface="Calibri"/>
            </a:endParaRPr>
          </a:p>
          <a:p>
            <a:pPr lvl="1" indent="-342900">
              <a:lnSpc>
                <a:spcPct val="100000"/>
              </a:lnSpc>
              <a:spcBef>
                <a:spcPts val="1400"/>
              </a:spcBef>
            </a:pPr>
            <a:endParaRPr lang="en-US" sz="1400" dirty="0">
              <a:solidFill>
                <a:schemeClr val="accent3">
                  <a:lumMod val="25000"/>
                </a:schemeClr>
              </a:solidFill>
              <a:latin typeface="Arial"/>
              <a:ea typeface="Calibri"/>
              <a:cs typeface="Arial"/>
            </a:endParaRPr>
          </a:p>
          <a:p>
            <a:pPr lvl="1" indent="-342900">
              <a:lnSpc>
                <a:spcPct val="100000"/>
              </a:lnSpc>
              <a:spcBef>
                <a:spcPts val="1400"/>
              </a:spcBef>
            </a:pPr>
            <a:r>
              <a:rPr lang="en-US" sz="1400" b="1" dirty="0">
                <a:solidFill>
                  <a:schemeClr val="accent3">
                    <a:lumMod val="25000"/>
                  </a:schemeClr>
                </a:solidFill>
                <a:latin typeface="Abadi"/>
              </a:rPr>
              <a:t>SQL Query:</a:t>
            </a:r>
            <a:r>
              <a:rPr lang="en-US" sz="1400" dirty="0">
                <a:solidFill>
                  <a:schemeClr val="accent3">
                    <a:lumMod val="25000"/>
                  </a:schemeClr>
                </a:solidFill>
                <a:latin typeface="Abadi"/>
              </a:rPr>
              <a:t> %</a:t>
            </a:r>
            <a:r>
              <a:rPr lang="en-US" sz="1400" err="1">
                <a:solidFill>
                  <a:schemeClr val="accent3">
                    <a:lumMod val="25000"/>
                  </a:schemeClr>
                </a:solidFill>
                <a:latin typeface="Abadi"/>
              </a:rPr>
              <a:t>sql</a:t>
            </a:r>
            <a:r>
              <a:rPr lang="en-US" sz="1400" dirty="0">
                <a:solidFill>
                  <a:schemeClr val="accent3">
                    <a:lumMod val="25000"/>
                  </a:schemeClr>
                </a:solidFill>
                <a:latin typeface="Abadi"/>
              </a:rPr>
              <a:t> SELECT * FROM SPACEXTABLE WHERE "</a:t>
            </a:r>
            <a:r>
              <a:rPr lang="en-US" sz="1400" err="1">
                <a:solidFill>
                  <a:schemeClr val="accent3">
                    <a:lumMod val="25000"/>
                  </a:schemeClr>
                </a:solidFill>
                <a:latin typeface="Abadi"/>
              </a:rPr>
              <a:t>Launch_Site</a:t>
            </a:r>
            <a:r>
              <a:rPr lang="en-US" sz="1400" dirty="0">
                <a:solidFill>
                  <a:schemeClr val="accent3">
                    <a:lumMod val="25000"/>
                  </a:schemeClr>
                </a:solidFill>
                <a:latin typeface="Abadi"/>
              </a:rPr>
              <a:t>" LIKE 'CCA%' LIMIT 5</a:t>
            </a:r>
            <a:endParaRPr lang="en-US" sz="1400"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8100"/>
            <a:ext cx="9745589" cy="46998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Task 3: </a:t>
            </a:r>
            <a:r>
              <a:rPr lang="en-US" sz="1800" dirty="0">
                <a:solidFill>
                  <a:schemeClr val="accent3">
                    <a:lumMod val="25000"/>
                  </a:schemeClr>
                </a:solidFill>
                <a:latin typeface="Abadi"/>
              </a:rPr>
              <a:t>Display the total payload mass carried by boosters launched by NASA (CRS).</a:t>
            </a:r>
          </a:p>
          <a:p>
            <a:pPr lvl="1" indent="-342900">
              <a:lnSpc>
                <a:spcPct val="100000"/>
              </a:lnSpc>
              <a:spcBef>
                <a:spcPts val="1400"/>
              </a:spcBef>
            </a:pPr>
            <a:r>
              <a:rPr lang="en-US" sz="1400" dirty="0">
                <a:solidFill>
                  <a:schemeClr val="accent3">
                    <a:lumMod val="25000"/>
                  </a:schemeClr>
                </a:solidFill>
                <a:latin typeface="Abadi"/>
              </a:rPr>
              <a:t>Calculating the sum of the values in the "PAYLOAD_MASS__KG_" column.</a:t>
            </a:r>
          </a:p>
          <a:p>
            <a:pPr lvl="1" indent="-342900">
              <a:lnSpc>
                <a:spcPct val="100000"/>
              </a:lnSpc>
              <a:spcBef>
                <a:spcPts val="1400"/>
              </a:spcBef>
            </a:pPr>
            <a:r>
              <a:rPr lang="en-US" sz="1400" dirty="0">
                <a:solidFill>
                  <a:schemeClr val="accent3">
                    <a:lumMod val="25000"/>
                  </a:schemeClr>
                </a:solidFill>
                <a:latin typeface="Abadi"/>
              </a:rPr>
              <a:t>Filtering the rows where the "Customer" column starts with 'NASA (CRS)'.</a:t>
            </a:r>
          </a:p>
          <a:p>
            <a:pPr lvl="1" indent="-342900">
              <a:lnSpc>
                <a:spcPct val="100000"/>
              </a:lnSpc>
              <a:spcBef>
                <a:spcPts val="1400"/>
              </a:spcBef>
            </a:pPr>
            <a:endParaRPr lang="en-US" sz="1400" dirty="0">
              <a:solidFill>
                <a:schemeClr val="accent3">
                  <a:lumMod val="25000"/>
                </a:schemeClr>
              </a:solidFill>
              <a:latin typeface="Abadi"/>
            </a:endParaRPr>
          </a:p>
          <a:p>
            <a:pPr lvl="1" indent="-342900">
              <a:lnSpc>
                <a:spcPct val="100000"/>
              </a:lnSpc>
              <a:spcBef>
                <a:spcPts val="1400"/>
              </a:spcBef>
            </a:pPr>
            <a:r>
              <a:rPr lang="en-US" sz="1400" b="1" dirty="0">
                <a:solidFill>
                  <a:schemeClr val="accent3">
                    <a:lumMod val="25000"/>
                  </a:schemeClr>
                </a:solidFill>
                <a:latin typeface="Abadi"/>
              </a:rPr>
              <a:t>SQL Query: </a:t>
            </a:r>
            <a:r>
              <a:rPr lang="en-US" sz="1400" dirty="0">
                <a:solidFill>
                  <a:schemeClr val="accent3">
                    <a:lumMod val="25000"/>
                  </a:schemeClr>
                </a:solidFill>
                <a:latin typeface="Abadi"/>
              </a:rPr>
              <a:t>%</a:t>
            </a:r>
            <a:r>
              <a:rPr lang="en-US" sz="1400" dirty="0" err="1">
                <a:solidFill>
                  <a:schemeClr val="accent3">
                    <a:lumMod val="25000"/>
                  </a:schemeClr>
                </a:solidFill>
                <a:latin typeface="Abadi"/>
              </a:rPr>
              <a:t>sql</a:t>
            </a:r>
            <a:r>
              <a:rPr lang="en-US" sz="1400" dirty="0">
                <a:solidFill>
                  <a:schemeClr val="accent3">
                    <a:lumMod val="25000"/>
                  </a:schemeClr>
                </a:solidFill>
                <a:latin typeface="Abadi"/>
              </a:rPr>
              <a:t> SELECT SUM("PAYLOAD_MASS__KG_") FROM SPACEXTABLE WHERE "Customer" LIKE 'NASA (CRS)%'</a:t>
            </a:r>
          </a:p>
          <a:p>
            <a:pPr lvl="1" indent="-342900">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Task 4: </a:t>
            </a:r>
            <a:r>
              <a:rPr lang="en-US" sz="1800" dirty="0">
                <a:solidFill>
                  <a:schemeClr val="accent3">
                    <a:lumMod val="25000"/>
                  </a:schemeClr>
                </a:solidFill>
                <a:latin typeface="Abadi"/>
              </a:rPr>
              <a:t>Display the average payload mass carried by booster version F9 v1.1.</a:t>
            </a:r>
          </a:p>
          <a:p>
            <a:pPr lvl="1" indent="-342900">
              <a:lnSpc>
                <a:spcPct val="100000"/>
              </a:lnSpc>
              <a:spcBef>
                <a:spcPts val="1400"/>
              </a:spcBef>
            </a:pPr>
            <a:r>
              <a:rPr lang="en-US" sz="1400" dirty="0">
                <a:solidFill>
                  <a:schemeClr val="accent3">
                    <a:lumMod val="25000"/>
                  </a:schemeClr>
                </a:solidFill>
                <a:latin typeface="Abadi"/>
              </a:rPr>
              <a:t>Calculating the average of the values in the "PAYLOAD_MASS__KG_" column.</a:t>
            </a:r>
          </a:p>
          <a:p>
            <a:pPr lvl="1" indent="-342900">
              <a:lnSpc>
                <a:spcPct val="100000"/>
              </a:lnSpc>
              <a:spcBef>
                <a:spcPts val="1400"/>
              </a:spcBef>
            </a:pPr>
            <a:r>
              <a:rPr lang="en-US" sz="1400" dirty="0">
                <a:solidFill>
                  <a:schemeClr val="accent3">
                    <a:lumMod val="25000"/>
                  </a:schemeClr>
                </a:solidFill>
                <a:latin typeface="Abadi"/>
              </a:rPr>
              <a:t>Filtering the rows where the "</a:t>
            </a:r>
            <a:r>
              <a:rPr lang="en-US" sz="1400" dirty="0" err="1">
                <a:solidFill>
                  <a:schemeClr val="accent3">
                    <a:lumMod val="25000"/>
                  </a:schemeClr>
                </a:solidFill>
                <a:latin typeface="Abadi"/>
              </a:rPr>
              <a:t>Booster_Version</a:t>
            </a:r>
            <a:r>
              <a:rPr lang="en-US" sz="1400" dirty="0">
                <a:solidFill>
                  <a:schemeClr val="accent3">
                    <a:lumMod val="25000"/>
                  </a:schemeClr>
                </a:solidFill>
                <a:latin typeface="Abadi"/>
              </a:rPr>
              <a:t>" column starts with 'F9 v1.1'.</a:t>
            </a:r>
          </a:p>
          <a:p>
            <a:pPr lvl="1" indent="-342900">
              <a:lnSpc>
                <a:spcPct val="100000"/>
              </a:lnSpc>
              <a:spcBef>
                <a:spcPts val="1400"/>
              </a:spcBef>
            </a:pPr>
            <a:endParaRPr lang="en-US" sz="1400" dirty="0">
              <a:solidFill>
                <a:schemeClr val="accent3">
                  <a:lumMod val="25000"/>
                </a:schemeClr>
              </a:solidFill>
              <a:latin typeface="Abadi"/>
            </a:endParaRPr>
          </a:p>
          <a:p>
            <a:pPr lvl="1" indent="-342900">
              <a:lnSpc>
                <a:spcPct val="100000"/>
              </a:lnSpc>
              <a:spcBef>
                <a:spcPts val="1400"/>
              </a:spcBef>
            </a:pPr>
            <a:r>
              <a:rPr lang="en-US" sz="1400" b="1" dirty="0">
                <a:solidFill>
                  <a:schemeClr val="accent3">
                    <a:lumMod val="25000"/>
                  </a:schemeClr>
                </a:solidFill>
                <a:latin typeface="Abadi"/>
              </a:rPr>
              <a:t>SQL Query:</a:t>
            </a:r>
            <a:r>
              <a:rPr lang="en-US" sz="1400" dirty="0">
                <a:solidFill>
                  <a:schemeClr val="accent3">
                    <a:lumMod val="25000"/>
                  </a:schemeClr>
                </a:solidFill>
                <a:latin typeface="Abadi"/>
              </a:rPr>
              <a:t> %</a:t>
            </a:r>
            <a:r>
              <a:rPr lang="en-US" sz="1400" dirty="0" err="1">
                <a:solidFill>
                  <a:schemeClr val="accent3">
                    <a:lumMod val="25000"/>
                  </a:schemeClr>
                </a:solidFill>
                <a:latin typeface="Abadi"/>
              </a:rPr>
              <a:t>sql</a:t>
            </a:r>
            <a:r>
              <a:rPr lang="en-US" sz="1400" dirty="0">
                <a:solidFill>
                  <a:schemeClr val="accent3">
                    <a:lumMod val="25000"/>
                  </a:schemeClr>
                </a:solidFill>
                <a:latin typeface="Abadi"/>
              </a:rPr>
              <a:t> SELECT AVG("PAYLOAD_MASS__KG_") FROM SPACEXTABLE WHERE "</a:t>
            </a:r>
            <a:r>
              <a:rPr lang="en-US" sz="1400" dirty="0" err="1">
                <a:solidFill>
                  <a:schemeClr val="accent3">
                    <a:lumMod val="25000"/>
                  </a:schemeClr>
                </a:solidFill>
                <a:latin typeface="Abadi"/>
              </a:rPr>
              <a:t>Booster_Version</a:t>
            </a:r>
            <a:r>
              <a:rPr lang="en-US" sz="1400" dirty="0">
                <a:solidFill>
                  <a:schemeClr val="accent3">
                    <a:lumMod val="25000"/>
                  </a:schemeClr>
                </a:solidFill>
                <a:latin typeface="Abadi"/>
              </a:rPr>
              <a:t>" like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solidFill>
                <a:srgbClr val="000000"/>
              </a:solidFill>
              <a:latin typeface="Calibri" panose="020F0502020204030204"/>
              <a:ea typeface="Calibri" panose="020F0502020204030204"/>
              <a:cs typeface="Calibri" panose="020F0502020204030204"/>
            </a:endParaRP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866862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a:rPr>
              <a:t>Task 5: </a:t>
            </a:r>
            <a:r>
              <a:rPr lang="en-US" sz="2000" dirty="0">
                <a:solidFill>
                  <a:schemeClr val="accent3">
                    <a:lumMod val="25000"/>
                  </a:schemeClr>
                </a:solidFill>
                <a:latin typeface="Abadi"/>
              </a:rPr>
              <a:t>List the date when the first successful landing on the ground pad was achieved.</a:t>
            </a:r>
          </a:p>
          <a:p>
            <a:pPr lvl="1" indent="-342900">
              <a:lnSpc>
                <a:spcPct val="100000"/>
              </a:lnSpc>
              <a:spcBef>
                <a:spcPts val="1400"/>
              </a:spcBef>
            </a:pPr>
            <a:r>
              <a:rPr lang="en-US" sz="2000" dirty="0">
                <a:solidFill>
                  <a:schemeClr val="accent3">
                    <a:lumMod val="25000"/>
                  </a:schemeClr>
                </a:solidFill>
                <a:latin typeface="Arial"/>
                <a:cs typeface="Arial"/>
              </a:rPr>
              <a:t>Finding the minimum date in the "Date" column.</a:t>
            </a:r>
          </a:p>
          <a:p>
            <a:pPr lvl="1" indent="-342900">
              <a:lnSpc>
                <a:spcPct val="100000"/>
              </a:lnSpc>
              <a:spcBef>
                <a:spcPts val="1400"/>
              </a:spcBef>
            </a:pPr>
            <a:r>
              <a:rPr lang="en-US" sz="2000" dirty="0">
                <a:solidFill>
                  <a:schemeClr val="accent3">
                    <a:lumMod val="25000"/>
                  </a:schemeClr>
                </a:solidFill>
                <a:latin typeface="Arial"/>
                <a:cs typeface="Arial"/>
              </a:rPr>
              <a:t>Filtering the rows where the "</a:t>
            </a:r>
            <a:r>
              <a:rPr lang="en-US" sz="2000" err="1">
                <a:solidFill>
                  <a:schemeClr val="accent3">
                    <a:lumMod val="25000"/>
                  </a:schemeClr>
                </a:solidFill>
                <a:latin typeface="Arial"/>
                <a:cs typeface="Arial"/>
              </a:rPr>
              <a:t>Landing_Outcome</a:t>
            </a:r>
            <a:r>
              <a:rPr lang="en-US" sz="2000" dirty="0">
                <a:solidFill>
                  <a:schemeClr val="accent3">
                    <a:lumMod val="25000"/>
                  </a:schemeClr>
                </a:solidFill>
                <a:latin typeface="Arial"/>
                <a:cs typeface="Arial"/>
              </a:rPr>
              <a:t>" column starts with 'Success (ground pad)'.</a:t>
            </a:r>
            <a:endParaRPr lang="en-US" sz="2000">
              <a:solidFill>
                <a:schemeClr val="accent3">
                  <a:lumMod val="25000"/>
                </a:schemeClr>
              </a:solidFill>
              <a:ea typeface="Calibri"/>
              <a:cs typeface="Calibri"/>
            </a:endParaRPr>
          </a:p>
          <a:p>
            <a:pPr lvl="1" indent="-342900">
              <a:lnSpc>
                <a:spcPct val="100000"/>
              </a:lnSpc>
              <a:spcBef>
                <a:spcPts val="1400"/>
              </a:spcBef>
            </a:pPr>
            <a:endParaRPr lang="en-US" sz="2000" dirty="0">
              <a:solidFill>
                <a:schemeClr val="accent3">
                  <a:lumMod val="25000"/>
                </a:schemeClr>
              </a:solidFill>
              <a:latin typeface="Arial"/>
              <a:cs typeface="Arial"/>
            </a:endParaRPr>
          </a:p>
          <a:p>
            <a:pPr lvl="1" indent="-342900">
              <a:lnSpc>
                <a:spcPct val="100000"/>
              </a:lnSpc>
              <a:spcBef>
                <a:spcPts val="1400"/>
              </a:spcBef>
            </a:pPr>
            <a:r>
              <a:rPr lang="en-US" sz="2000" b="1" dirty="0">
                <a:solidFill>
                  <a:schemeClr val="accent3">
                    <a:lumMod val="25000"/>
                  </a:schemeClr>
                </a:solidFill>
                <a:latin typeface="Abadi"/>
              </a:rPr>
              <a:t>SQL Query:</a:t>
            </a:r>
            <a:r>
              <a:rPr lang="en-US" sz="2000" dirty="0">
                <a:solidFill>
                  <a:schemeClr val="accent3">
                    <a:lumMod val="25000"/>
                  </a:schemeClr>
                </a:solidFill>
                <a:latin typeface="Abadi"/>
              </a:rPr>
              <a:t> %</a:t>
            </a:r>
            <a:r>
              <a:rPr lang="en-US" sz="2000" err="1">
                <a:solidFill>
                  <a:schemeClr val="accent3">
                    <a:lumMod val="25000"/>
                  </a:schemeClr>
                </a:solidFill>
                <a:latin typeface="Abadi"/>
              </a:rPr>
              <a:t>sql</a:t>
            </a:r>
            <a:r>
              <a:rPr lang="en-US" sz="2000" dirty="0">
                <a:solidFill>
                  <a:schemeClr val="accent3">
                    <a:lumMod val="25000"/>
                  </a:schemeClr>
                </a:solidFill>
                <a:latin typeface="Abadi"/>
              </a:rPr>
              <a:t> SELECT MIN("Date") FROM SPACEXTABLE WHERE "</a:t>
            </a:r>
            <a:r>
              <a:rPr lang="en-US" sz="2000" err="1">
                <a:solidFill>
                  <a:schemeClr val="accent3">
                    <a:lumMod val="25000"/>
                  </a:schemeClr>
                </a:solidFill>
                <a:latin typeface="Abadi"/>
              </a:rPr>
              <a:t>Landing_Outcome</a:t>
            </a:r>
            <a:r>
              <a:rPr lang="en-US" sz="2000" dirty="0">
                <a:solidFill>
                  <a:schemeClr val="accent3">
                    <a:lumMod val="25000"/>
                  </a:schemeClr>
                </a:solidFill>
                <a:latin typeface="Abadi"/>
              </a:rPr>
              <a:t>" LIKE 'Success (ground pad)%'</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31384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rial"/>
                <a:cs typeface="Arial"/>
              </a:rPr>
              <a:t>Task 6: </a:t>
            </a:r>
            <a:r>
              <a:rPr lang="en-US" sz="1800" dirty="0">
                <a:solidFill>
                  <a:schemeClr val="accent3">
                    <a:lumMod val="25000"/>
                  </a:schemeClr>
                </a:solidFill>
                <a:latin typeface="Arial"/>
                <a:cs typeface="Arial"/>
              </a:rPr>
              <a:t>List the names of the boosters which have success landing on a drone ship and have a payload mass greater than 4000 but less than 6000.</a:t>
            </a:r>
          </a:p>
          <a:p>
            <a:pPr lvl="1" indent="-342900">
              <a:lnSpc>
                <a:spcPct val="100000"/>
              </a:lnSpc>
              <a:spcBef>
                <a:spcPts val="1400"/>
              </a:spcBef>
            </a:pPr>
            <a:r>
              <a:rPr lang="en-US" sz="1800" dirty="0">
                <a:solidFill>
                  <a:schemeClr val="accent3">
                    <a:lumMod val="25000"/>
                  </a:schemeClr>
                </a:solidFill>
                <a:latin typeface="Arial"/>
                <a:cs typeface="Arial"/>
              </a:rPr>
              <a:t>Selecting the "</a:t>
            </a:r>
            <a:r>
              <a:rPr lang="en-US" sz="1800" dirty="0" err="1">
                <a:solidFill>
                  <a:schemeClr val="accent3">
                    <a:lumMod val="25000"/>
                  </a:schemeClr>
                </a:solidFill>
                <a:latin typeface="Arial"/>
                <a:cs typeface="Arial"/>
              </a:rPr>
              <a:t>Booster_Version</a:t>
            </a:r>
            <a:r>
              <a:rPr lang="en-US" sz="1800" dirty="0">
                <a:solidFill>
                  <a:schemeClr val="accent3">
                    <a:lumMod val="25000"/>
                  </a:schemeClr>
                </a:solidFill>
                <a:latin typeface="Arial"/>
                <a:cs typeface="Arial"/>
              </a:rPr>
              <a:t>" column.</a:t>
            </a:r>
          </a:p>
          <a:p>
            <a:pPr lvl="1" indent="-342900">
              <a:lnSpc>
                <a:spcPct val="100000"/>
              </a:lnSpc>
              <a:spcBef>
                <a:spcPts val="1400"/>
              </a:spcBef>
            </a:pPr>
            <a:r>
              <a:rPr lang="en-US" sz="1800" dirty="0">
                <a:solidFill>
                  <a:schemeClr val="accent3">
                    <a:lumMod val="25000"/>
                  </a:schemeClr>
                </a:solidFill>
                <a:latin typeface="Arial"/>
                <a:cs typeface="Arial"/>
              </a:rPr>
              <a:t>Filtering the rows where:</a:t>
            </a:r>
          </a:p>
          <a:p>
            <a:pPr lvl="1" indent="-342900">
              <a:lnSpc>
                <a:spcPct val="100000"/>
              </a:lnSpc>
              <a:spcBef>
                <a:spcPts val="1400"/>
              </a:spcBef>
            </a:pPr>
            <a:r>
              <a:rPr lang="en-US" sz="1800" dirty="0">
                <a:solidFill>
                  <a:schemeClr val="accent3">
                    <a:lumMod val="25000"/>
                  </a:schemeClr>
                </a:solidFill>
                <a:latin typeface="Arial"/>
                <a:cs typeface="Arial"/>
              </a:rPr>
              <a:t>The "</a:t>
            </a:r>
            <a:r>
              <a:rPr lang="en-US" sz="1800" dirty="0" err="1">
                <a:solidFill>
                  <a:schemeClr val="accent3">
                    <a:lumMod val="25000"/>
                  </a:schemeClr>
                </a:solidFill>
                <a:latin typeface="Arial"/>
                <a:cs typeface="Arial"/>
              </a:rPr>
              <a:t>Landing_Outcome</a:t>
            </a:r>
            <a:r>
              <a:rPr lang="en-US" sz="1800" dirty="0">
                <a:solidFill>
                  <a:schemeClr val="accent3">
                    <a:lumMod val="25000"/>
                  </a:schemeClr>
                </a:solidFill>
                <a:latin typeface="Arial"/>
                <a:cs typeface="Arial"/>
              </a:rPr>
              <a:t>" column starts with 'Success (drone ship)'.</a:t>
            </a:r>
          </a:p>
          <a:p>
            <a:pPr lvl="1" indent="-342900">
              <a:lnSpc>
                <a:spcPct val="100000"/>
              </a:lnSpc>
              <a:spcBef>
                <a:spcPts val="1400"/>
              </a:spcBef>
            </a:pPr>
            <a:r>
              <a:rPr lang="en-US" sz="1800" dirty="0">
                <a:solidFill>
                  <a:schemeClr val="accent3">
                    <a:lumMod val="25000"/>
                  </a:schemeClr>
                </a:solidFill>
                <a:latin typeface="Arial"/>
                <a:cs typeface="Arial"/>
              </a:rPr>
              <a:t>The "PAYLOAD_MASS__KG_" column has values between 4000 and 6000.</a:t>
            </a:r>
            <a:endParaRPr lang="en-US" dirty="0">
              <a:solidFill>
                <a:schemeClr val="accent3">
                  <a:lumMod val="25000"/>
                </a:schemeClr>
              </a:solidFill>
            </a:endParaRPr>
          </a:p>
          <a:p>
            <a:pPr lvl="1" indent="-342900">
              <a:lnSpc>
                <a:spcPct val="100000"/>
              </a:lnSpc>
              <a:spcBef>
                <a:spcPts val="1400"/>
              </a:spcBef>
            </a:pPr>
            <a:endParaRPr lang="en-US" sz="1800" dirty="0">
              <a:solidFill>
                <a:schemeClr val="accent3">
                  <a:lumMod val="25000"/>
                </a:schemeClr>
              </a:solidFill>
              <a:latin typeface="Arial"/>
              <a:cs typeface="Arial"/>
            </a:endParaRPr>
          </a:p>
          <a:p>
            <a:pPr lvl="1" indent="-342900">
              <a:lnSpc>
                <a:spcPct val="100000"/>
              </a:lnSpc>
              <a:spcBef>
                <a:spcPts val="1400"/>
              </a:spcBef>
            </a:pPr>
            <a:r>
              <a:rPr lang="en-US" sz="1800" b="1" dirty="0">
                <a:solidFill>
                  <a:schemeClr val="accent3">
                    <a:lumMod val="25000"/>
                  </a:schemeClr>
                </a:solidFill>
                <a:latin typeface="Arial"/>
                <a:cs typeface="Arial"/>
              </a:rPr>
              <a:t>SQL Query:</a:t>
            </a:r>
            <a:r>
              <a:rPr lang="en-US" sz="1800" dirty="0">
                <a:solidFill>
                  <a:schemeClr val="accent3">
                    <a:lumMod val="25000"/>
                  </a:schemeClr>
                </a:solidFill>
                <a:latin typeface="Arial"/>
                <a:cs typeface="Arial"/>
              </a:rPr>
              <a:t> %</a:t>
            </a:r>
            <a:r>
              <a:rPr lang="en-US" sz="1800" dirty="0" err="1">
                <a:solidFill>
                  <a:schemeClr val="accent3">
                    <a:lumMod val="25000"/>
                  </a:schemeClr>
                </a:solidFill>
                <a:latin typeface="Arial"/>
                <a:cs typeface="Arial"/>
              </a:rPr>
              <a:t>sql</a:t>
            </a:r>
            <a:r>
              <a:rPr lang="en-US" sz="1800" dirty="0">
                <a:solidFill>
                  <a:schemeClr val="accent3">
                    <a:lumMod val="25000"/>
                  </a:schemeClr>
                </a:solidFill>
                <a:latin typeface="Arial"/>
                <a:cs typeface="Arial"/>
              </a:rPr>
              <a:t> SELECT "</a:t>
            </a:r>
            <a:r>
              <a:rPr lang="en-US" sz="1800" dirty="0" err="1">
                <a:solidFill>
                  <a:schemeClr val="accent3">
                    <a:lumMod val="25000"/>
                  </a:schemeClr>
                </a:solidFill>
                <a:latin typeface="Arial"/>
                <a:cs typeface="Arial"/>
              </a:rPr>
              <a:t>Booster_Version</a:t>
            </a:r>
            <a:r>
              <a:rPr lang="en-US" sz="1800" dirty="0">
                <a:solidFill>
                  <a:schemeClr val="accent3">
                    <a:lumMod val="25000"/>
                  </a:schemeClr>
                </a:solidFill>
                <a:latin typeface="Arial"/>
                <a:cs typeface="Arial"/>
              </a:rPr>
              <a:t>" FROM SPACEXTABLE WHERE "</a:t>
            </a:r>
            <a:r>
              <a:rPr lang="en-US" sz="1800" dirty="0" err="1">
                <a:solidFill>
                  <a:schemeClr val="accent3">
                    <a:lumMod val="25000"/>
                  </a:schemeClr>
                </a:solidFill>
                <a:latin typeface="Arial"/>
                <a:cs typeface="Arial"/>
              </a:rPr>
              <a:t>Landing_Outcome</a:t>
            </a:r>
            <a:r>
              <a:rPr lang="en-US" sz="1800" dirty="0">
                <a:solidFill>
                  <a:schemeClr val="accent3">
                    <a:lumMod val="25000"/>
                  </a:schemeClr>
                </a:solidFill>
                <a:latin typeface="Arial"/>
                <a:cs typeface="Arial"/>
              </a:rPr>
              <a:t>" LIKE 'Success (drone ship)%' AND "PAYLOAD_MASS__KG_" BETWEEN 4000 AND 6000;</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076705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Task 7: </a:t>
            </a:r>
            <a:r>
              <a:rPr lang="en-US" sz="1800" dirty="0">
                <a:solidFill>
                  <a:schemeClr val="accent3">
                    <a:lumMod val="25000"/>
                  </a:schemeClr>
                </a:solidFill>
                <a:latin typeface="Abadi"/>
              </a:rPr>
              <a:t>List the total number of successful and failure mission outcomes.</a:t>
            </a:r>
          </a:p>
          <a:p>
            <a:pPr lvl="1" indent="-342900">
              <a:lnSpc>
                <a:spcPct val="100000"/>
              </a:lnSpc>
              <a:spcBef>
                <a:spcPts val="1400"/>
              </a:spcBef>
            </a:pPr>
            <a:r>
              <a:rPr lang="en-US" sz="1800" dirty="0">
                <a:solidFill>
                  <a:schemeClr val="accent3">
                    <a:lumMod val="25000"/>
                  </a:schemeClr>
                </a:solidFill>
                <a:latin typeface="Abadi"/>
              </a:rPr>
              <a:t>Creating a new column "</a:t>
            </a:r>
            <a:r>
              <a:rPr lang="en-US" sz="1800" dirty="0" err="1">
                <a:solidFill>
                  <a:schemeClr val="accent3">
                    <a:lumMod val="25000"/>
                  </a:schemeClr>
                </a:solidFill>
                <a:latin typeface="Abadi"/>
              </a:rPr>
              <a:t>Mission_Result</a:t>
            </a:r>
            <a:r>
              <a:rPr lang="en-US" sz="1800" dirty="0">
                <a:solidFill>
                  <a:schemeClr val="accent3">
                    <a:lumMod val="25000"/>
                  </a:schemeClr>
                </a:solidFill>
                <a:latin typeface="Abadi"/>
              </a:rPr>
              <a:t>" based on the "</a:t>
            </a:r>
            <a:r>
              <a:rPr lang="en-US" sz="1800" dirty="0" err="1">
                <a:solidFill>
                  <a:schemeClr val="accent3">
                    <a:lumMod val="25000"/>
                  </a:schemeClr>
                </a:solidFill>
                <a:latin typeface="Abadi"/>
              </a:rPr>
              <a:t>Mission_Outcome</a:t>
            </a:r>
            <a:r>
              <a:rPr lang="en-US" sz="1800" dirty="0">
                <a:solidFill>
                  <a:schemeClr val="accent3">
                    <a:lumMod val="25000"/>
                  </a:schemeClr>
                </a:solidFill>
                <a:latin typeface="Abadi"/>
              </a:rPr>
              <a:t>" column values.</a:t>
            </a:r>
            <a:endParaRPr lang="en-US" sz="1800">
              <a:solidFill>
                <a:schemeClr val="accent3">
                  <a:lumMod val="25000"/>
                </a:schemeClr>
              </a:solidFill>
              <a:latin typeface="Abadi"/>
            </a:endParaRPr>
          </a:p>
          <a:p>
            <a:pPr lvl="1" indent="-342900">
              <a:lnSpc>
                <a:spcPct val="100000"/>
              </a:lnSpc>
              <a:spcBef>
                <a:spcPts val="1400"/>
              </a:spcBef>
            </a:pPr>
            <a:r>
              <a:rPr lang="en-US" sz="1800" dirty="0">
                <a:solidFill>
                  <a:schemeClr val="accent3">
                    <a:lumMod val="25000"/>
                  </a:schemeClr>
                </a:solidFill>
                <a:latin typeface="Abadi"/>
              </a:rPr>
              <a:t>Counting the number of occurrences of each "</a:t>
            </a:r>
            <a:r>
              <a:rPr lang="en-US" sz="1800" dirty="0" err="1">
                <a:solidFill>
                  <a:schemeClr val="accent3">
                    <a:lumMod val="25000"/>
                  </a:schemeClr>
                </a:solidFill>
                <a:latin typeface="Abadi"/>
              </a:rPr>
              <a:t>Mission_Result</a:t>
            </a:r>
            <a:r>
              <a:rPr lang="en-US" sz="1800" dirty="0">
                <a:solidFill>
                  <a:schemeClr val="accent3">
                    <a:lumMod val="25000"/>
                  </a:schemeClr>
                </a:solidFill>
                <a:latin typeface="Abadi"/>
              </a:rPr>
              <a:t>".</a:t>
            </a:r>
          </a:p>
          <a:p>
            <a:pPr lvl="1" indent="-342900">
              <a:lnSpc>
                <a:spcPct val="100000"/>
              </a:lnSpc>
              <a:spcBef>
                <a:spcPts val="1400"/>
              </a:spcBef>
            </a:pPr>
            <a:r>
              <a:rPr lang="en-US" sz="1800" dirty="0">
                <a:solidFill>
                  <a:schemeClr val="accent3">
                    <a:lumMod val="25000"/>
                  </a:schemeClr>
                </a:solidFill>
                <a:latin typeface="Abadi"/>
              </a:rPr>
              <a:t>Grouping the results by the "</a:t>
            </a:r>
            <a:r>
              <a:rPr lang="en-US" sz="1800" dirty="0" err="1">
                <a:solidFill>
                  <a:schemeClr val="accent3">
                    <a:lumMod val="25000"/>
                  </a:schemeClr>
                </a:solidFill>
                <a:latin typeface="Abadi"/>
              </a:rPr>
              <a:t>Mission_Result</a:t>
            </a:r>
            <a:r>
              <a:rPr lang="en-US" sz="1800" dirty="0">
                <a:solidFill>
                  <a:schemeClr val="accent3">
                    <a:lumMod val="25000"/>
                  </a:schemeClr>
                </a:solidFill>
                <a:latin typeface="Abadi"/>
              </a:rPr>
              <a:t>" column.</a:t>
            </a:r>
            <a:endParaRPr lang="en-US" sz="1800" dirty="0">
              <a:solidFill>
                <a:schemeClr val="accent3">
                  <a:lumMod val="25000"/>
                </a:schemeClr>
              </a:solidFill>
              <a:latin typeface="Abadi" panose="020B0604020104020204" pitchFamily="34" charset="0"/>
            </a:endParaRPr>
          </a:p>
          <a:p>
            <a:pPr lvl="1" indent="-342900">
              <a:lnSpc>
                <a:spcPct val="100000"/>
              </a:lnSpc>
              <a:spcBef>
                <a:spcPts val="1400"/>
              </a:spcBef>
            </a:pPr>
            <a:endParaRPr lang="en-US" sz="1800" dirty="0">
              <a:solidFill>
                <a:schemeClr val="accent3">
                  <a:lumMod val="25000"/>
                </a:schemeClr>
              </a:solidFill>
              <a:latin typeface="Abadi"/>
              <a:ea typeface="+mn-lt"/>
              <a:cs typeface="+mn-lt"/>
            </a:endParaRPr>
          </a:p>
          <a:p>
            <a:pPr lvl="1" indent="-342900">
              <a:lnSpc>
                <a:spcPct val="100000"/>
              </a:lnSpc>
              <a:spcBef>
                <a:spcPts val="1400"/>
              </a:spcBef>
            </a:pPr>
            <a:r>
              <a:rPr lang="en-US" sz="1800" b="1" dirty="0">
                <a:solidFill>
                  <a:schemeClr val="accent3">
                    <a:lumMod val="25000"/>
                  </a:schemeClr>
                </a:solidFill>
                <a:ea typeface="+mn-lt"/>
                <a:cs typeface="+mn-lt"/>
              </a:rPr>
              <a:t>SQL Query:</a:t>
            </a:r>
            <a:r>
              <a:rPr lang="en-US" sz="1800" dirty="0">
                <a:solidFill>
                  <a:schemeClr val="accent3">
                    <a:lumMod val="25000"/>
                  </a:schemeClr>
                </a:solidFill>
                <a:ea typeface="+mn-lt"/>
                <a:cs typeface="+mn-lt"/>
              </a:rPr>
              <a:t> %</a:t>
            </a:r>
            <a:r>
              <a:rPr lang="en-US" sz="1800" dirty="0" err="1">
                <a:solidFill>
                  <a:schemeClr val="accent3">
                    <a:lumMod val="25000"/>
                  </a:schemeClr>
                </a:solidFill>
                <a:ea typeface="+mn-lt"/>
                <a:cs typeface="+mn-lt"/>
              </a:rPr>
              <a:t>sql</a:t>
            </a:r>
            <a:r>
              <a:rPr lang="en-US" sz="1800" dirty="0">
                <a:solidFill>
                  <a:schemeClr val="accent3">
                    <a:lumMod val="25000"/>
                  </a:schemeClr>
                </a:solidFill>
                <a:ea typeface="+mn-lt"/>
                <a:cs typeface="+mn-lt"/>
              </a:rPr>
              <a:t> SELECT CASE WHEN "</a:t>
            </a:r>
            <a:r>
              <a:rPr lang="en-US" sz="1800" dirty="0" err="1">
                <a:solidFill>
                  <a:schemeClr val="accent3">
                    <a:lumMod val="25000"/>
                  </a:schemeClr>
                </a:solidFill>
                <a:ea typeface="+mn-lt"/>
                <a:cs typeface="+mn-lt"/>
              </a:rPr>
              <a:t>Mission_Outcome</a:t>
            </a:r>
            <a:r>
              <a:rPr lang="en-US" sz="1800" dirty="0">
                <a:solidFill>
                  <a:schemeClr val="accent3">
                    <a:lumMod val="25000"/>
                  </a:schemeClr>
                </a:solidFill>
                <a:ea typeface="+mn-lt"/>
                <a:cs typeface="+mn-lt"/>
              </a:rPr>
              <a:t>" LIKE 'Success%' THEN 'Success' ELSE 'Failure' END AS "</a:t>
            </a:r>
            <a:r>
              <a:rPr lang="en-US" sz="1800" dirty="0" err="1">
                <a:solidFill>
                  <a:schemeClr val="accent3">
                    <a:lumMod val="25000"/>
                  </a:schemeClr>
                </a:solidFill>
                <a:ea typeface="+mn-lt"/>
                <a:cs typeface="+mn-lt"/>
              </a:rPr>
              <a:t>Mission_Result</a:t>
            </a:r>
            <a:r>
              <a:rPr lang="en-US" sz="1800" dirty="0">
                <a:solidFill>
                  <a:schemeClr val="accent3">
                    <a:lumMod val="25000"/>
                  </a:schemeClr>
                </a:solidFill>
                <a:ea typeface="+mn-lt"/>
                <a:cs typeface="+mn-lt"/>
              </a:rPr>
              <a:t>", COUNT("</a:t>
            </a:r>
            <a:r>
              <a:rPr lang="en-US" sz="1800" dirty="0" err="1">
                <a:solidFill>
                  <a:schemeClr val="accent3">
                    <a:lumMod val="25000"/>
                  </a:schemeClr>
                </a:solidFill>
                <a:ea typeface="+mn-lt"/>
                <a:cs typeface="+mn-lt"/>
              </a:rPr>
              <a:t>Mission_Outcome</a:t>
            </a:r>
            <a:r>
              <a:rPr lang="en-US" sz="1800" dirty="0">
                <a:solidFill>
                  <a:schemeClr val="accent3">
                    <a:lumMod val="25000"/>
                  </a:schemeClr>
                </a:solidFill>
                <a:ea typeface="+mn-lt"/>
                <a:cs typeface="+mn-lt"/>
              </a:rPr>
              <a:t>") FROM SPACEXTABLE GROUP BY "</a:t>
            </a:r>
            <a:r>
              <a:rPr lang="en-US" sz="1800" dirty="0" err="1">
                <a:solidFill>
                  <a:schemeClr val="accent3">
                    <a:lumMod val="25000"/>
                  </a:schemeClr>
                </a:solidFill>
                <a:ea typeface="+mn-lt"/>
                <a:cs typeface="+mn-lt"/>
              </a:rPr>
              <a:t>Mission_Result</a:t>
            </a:r>
            <a:r>
              <a:rPr lang="en-US" sz="1800" dirty="0">
                <a:solidFill>
                  <a:schemeClr val="accent3">
                    <a:lumMod val="25000"/>
                  </a:schemeClr>
                </a:solidFill>
                <a:ea typeface="+mn-lt"/>
                <a:cs typeface="+mn-lt"/>
              </a:rPr>
              <a:t>";</a:t>
            </a:r>
          </a:p>
          <a:p>
            <a:endParaRPr lang="en-US" dirty="0">
              <a:solidFill>
                <a:srgbClr val="000000"/>
              </a:solidFill>
              <a:latin typeface="Calibri" panose="020F0502020204030204"/>
              <a:ea typeface="Calibri" panose="020F0502020204030204"/>
              <a:cs typeface="Calibri" panose="020F0502020204030204"/>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6753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Task 8: </a:t>
            </a:r>
            <a:r>
              <a:rPr lang="en-US" sz="1800" dirty="0">
                <a:solidFill>
                  <a:schemeClr val="accent3">
                    <a:lumMod val="25000"/>
                  </a:schemeClr>
                </a:solidFill>
                <a:latin typeface="Abadi"/>
              </a:rPr>
              <a:t>List the names of the booster versions which have carried the maximum payload mass (using a subquery).</a:t>
            </a:r>
          </a:p>
          <a:p>
            <a:pPr lvl="1" indent="-342900">
              <a:lnSpc>
                <a:spcPct val="100000"/>
              </a:lnSpc>
              <a:spcBef>
                <a:spcPts val="1400"/>
              </a:spcBef>
            </a:pPr>
            <a:r>
              <a:rPr lang="en-US" sz="1800" dirty="0">
                <a:solidFill>
                  <a:schemeClr val="accent3">
                    <a:lumMod val="25000"/>
                  </a:schemeClr>
                </a:solidFill>
                <a:latin typeface="Abadi"/>
              </a:rPr>
              <a:t>Selecting the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column.</a:t>
            </a:r>
          </a:p>
          <a:p>
            <a:pPr lvl="1" indent="-342900">
              <a:lnSpc>
                <a:spcPct val="100000"/>
              </a:lnSpc>
              <a:spcBef>
                <a:spcPts val="1400"/>
              </a:spcBef>
            </a:pPr>
            <a:r>
              <a:rPr lang="en-US" sz="1800" dirty="0">
                <a:solidFill>
                  <a:schemeClr val="accent3">
                    <a:lumMod val="25000"/>
                  </a:schemeClr>
                </a:solidFill>
                <a:latin typeface="Abadi"/>
              </a:rPr>
              <a:t>Filtering the rows where the "PAYLOAD_MASS__KG_" column equals the maximum value in the "PAYLOAD_MASS__KG_" column in the SPACEXTABLE.</a:t>
            </a:r>
            <a:endParaRPr lang="en-US" sz="1800" dirty="0">
              <a:solidFill>
                <a:schemeClr val="accent3">
                  <a:lumMod val="25000"/>
                </a:schemeClr>
              </a:solidFill>
              <a:latin typeface="Abadi" panose="020B0604020104020204" pitchFamily="34" charset="0"/>
            </a:endParaRPr>
          </a:p>
          <a:p>
            <a:pPr lvl="1" indent="-342900">
              <a:lnSpc>
                <a:spcPct val="100000"/>
              </a:lnSpc>
              <a:spcBef>
                <a:spcPts val="1400"/>
              </a:spcBef>
            </a:pPr>
            <a:endParaRPr lang="en-US" sz="1800" dirty="0">
              <a:solidFill>
                <a:schemeClr val="accent3">
                  <a:lumMod val="25000"/>
                </a:schemeClr>
              </a:solidFill>
              <a:latin typeface="Abadi"/>
              <a:ea typeface="+mn-lt"/>
              <a:cs typeface="+mn-lt"/>
            </a:endParaRPr>
          </a:p>
          <a:p>
            <a:pPr lvl="1" indent="-342900">
              <a:lnSpc>
                <a:spcPct val="100000"/>
              </a:lnSpc>
              <a:spcBef>
                <a:spcPts val="1400"/>
              </a:spcBef>
            </a:pPr>
            <a:r>
              <a:rPr lang="en-US" sz="1800" b="1" dirty="0">
                <a:solidFill>
                  <a:schemeClr val="accent3">
                    <a:lumMod val="25000"/>
                  </a:schemeClr>
                </a:solidFill>
                <a:ea typeface="+mn-lt"/>
                <a:cs typeface="+mn-lt"/>
              </a:rPr>
              <a:t>SQL Query:</a:t>
            </a:r>
            <a:r>
              <a:rPr lang="en-US" sz="1800" dirty="0">
                <a:solidFill>
                  <a:schemeClr val="accent3">
                    <a:lumMod val="25000"/>
                  </a:schemeClr>
                </a:solidFill>
                <a:ea typeface="+mn-lt"/>
                <a:cs typeface="+mn-lt"/>
              </a:rPr>
              <a:t> %</a:t>
            </a:r>
            <a:r>
              <a:rPr lang="en-US" sz="1800" dirty="0" err="1">
                <a:solidFill>
                  <a:schemeClr val="accent3">
                    <a:lumMod val="25000"/>
                  </a:schemeClr>
                </a:solidFill>
                <a:ea typeface="+mn-lt"/>
                <a:cs typeface="+mn-lt"/>
              </a:rPr>
              <a:t>sql</a:t>
            </a:r>
            <a:r>
              <a:rPr lang="en-US" sz="1800" dirty="0">
                <a:solidFill>
                  <a:schemeClr val="accent3">
                    <a:lumMod val="25000"/>
                  </a:schemeClr>
                </a:solidFill>
                <a:ea typeface="+mn-lt"/>
                <a:cs typeface="+mn-lt"/>
              </a:rPr>
              <a:t> SELECT "</a:t>
            </a:r>
            <a:r>
              <a:rPr lang="en-US" sz="1800" dirty="0" err="1">
                <a:solidFill>
                  <a:schemeClr val="accent3">
                    <a:lumMod val="25000"/>
                  </a:schemeClr>
                </a:solidFill>
                <a:ea typeface="+mn-lt"/>
                <a:cs typeface="+mn-lt"/>
              </a:rPr>
              <a:t>Booster_Version</a:t>
            </a:r>
            <a:r>
              <a:rPr lang="en-US" sz="1800" dirty="0">
                <a:solidFill>
                  <a:schemeClr val="accent3">
                    <a:lumMod val="25000"/>
                  </a:schemeClr>
                </a:solidFill>
                <a:ea typeface="+mn-lt"/>
                <a:cs typeface="+mn-lt"/>
              </a:rPr>
              <a:t>" FROM SPACEXTABLE WHERE "PAYLOAD_MASS__KG_" = (SELECT MAX("PAYLOAD_MASS__KG_") FROM SPACEXTABLE);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rgbClr val="292929"/>
              </a:solidFill>
              <a:latin typeface="Abadi" panose="020B0604020104020204" pitchFamily="34" charset="0"/>
              <a:ea typeface="Calibri" panose="020F0502020204030204"/>
              <a:cs typeface="Calibri" panose="020F0502020204030204"/>
            </a:endParaRPr>
          </a:p>
          <a:p>
            <a:endParaRPr lang="en-US"/>
          </a:p>
          <a:p>
            <a:endParaRPr lang="en-US"/>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289508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762000" y="1138036"/>
            <a:ext cx="4085665" cy="14024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Outline</a:t>
            </a:r>
          </a:p>
        </p:txBody>
      </p:sp>
      <p:cxnSp>
        <p:nvCxnSpPr>
          <p:cNvPr id="25" name="Straight Connector 2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2000" y="2551176"/>
            <a:ext cx="4085665" cy="35912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pic>
        <p:nvPicPr>
          <p:cNvPr id="21" name="Picture 20">
            <a:extLst>
              <a:ext uri="{FF2B5EF4-FFF2-40B4-BE49-F238E27FC236}">
                <a16:creationId xmlns:a16="http://schemas.microsoft.com/office/drawing/2014/main" id="{A514754A-84AF-A761-226B-6556847C61BA}"/>
              </a:ext>
            </a:extLst>
          </p:cNvPr>
          <p:cNvPicPr>
            <a:picLocks noChangeAspect="1"/>
          </p:cNvPicPr>
          <p:nvPr/>
        </p:nvPicPr>
        <p:blipFill rotWithShape="1">
          <a:blip r:embed="rId3"/>
          <a:srcRect l="19549" r="20842" b="4"/>
          <a:stretch/>
        </p:blipFill>
        <p:spPr>
          <a:xfrm>
            <a:off x="5650992" y="10"/>
            <a:ext cx="6541008" cy="685799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solidFill>
                  <a:srgbClr val="000000"/>
                </a:solidFill>
                <a:latin typeface="Calibri" panose="020F0502020204030204"/>
                <a:ea typeface="Calibri" panose="020F0502020204030204"/>
                <a:cs typeface="Calibri" panose="020F0502020204030204"/>
              </a:rPr>
              <a:t>Task 9: </a:t>
            </a:r>
            <a:r>
              <a:rPr lang="en-US" sz="2000" dirty="0">
                <a:solidFill>
                  <a:srgbClr val="000000"/>
                </a:solidFill>
                <a:latin typeface="Calibri" panose="020F0502020204030204"/>
                <a:ea typeface="Calibri" panose="020F0502020204030204"/>
                <a:cs typeface="Calibri" panose="020F0502020204030204"/>
              </a:rPr>
              <a:t>List the records which will display the month names, failure landing outcomes in drone ship, booster versions, launch site for the months in the year 2015. </a:t>
            </a:r>
            <a:r>
              <a:rPr lang="en-US" sz="1800" dirty="0">
                <a:solidFill>
                  <a:schemeClr val="accent3">
                    <a:lumMod val="25000"/>
                  </a:schemeClr>
                </a:solidFill>
                <a:latin typeface="Abadi"/>
                <a:ea typeface="Calibri" panose="020F0502020204030204"/>
                <a:cs typeface="Calibri" panose="020F0502020204030204"/>
              </a:rPr>
              <a:t>Creating</a:t>
            </a:r>
            <a:r>
              <a:rPr lang="en-US" sz="1800" dirty="0">
                <a:solidFill>
                  <a:schemeClr val="accent3">
                    <a:lumMod val="25000"/>
                  </a:schemeClr>
                </a:solidFill>
                <a:latin typeface="Abadi"/>
              </a:rPr>
              <a:t> a new column "Month" to represent the month name.</a:t>
            </a:r>
          </a:p>
          <a:p>
            <a:pPr lvl="1" indent="-342900">
              <a:lnSpc>
                <a:spcPct val="100000"/>
              </a:lnSpc>
              <a:spcBef>
                <a:spcPts val="1400"/>
              </a:spcBef>
            </a:pPr>
            <a:r>
              <a:rPr lang="en-US" sz="1800" dirty="0">
                <a:solidFill>
                  <a:schemeClr val="accent3">
                    <a:lumMod val="25000"/>
                  </a:schemeClr>
                </a:solidFill>
                <a:latin typeface="Abadi"/>
              </a:rPr>
              <a:t>Selecting the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and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columns. </a:t>
            </a:r>
            <a:endParaRPr lang="en-US" sz="1800">
              <a:solidFill>
                <a:schemeClr val="accent3">
                  <a:lumMod val="25000"/>
                </a:schemeClr>
              </a:solidFill>
              <a:latin typeface="Abadi"/>
            </a:endParaRPr>
          </a:p>
          <a:p>
            <a:pPr lvl="1" indent="-342900">
              <a:lnSpc>
                <a:spcPct val="100000"/>
              </a:lnSpc>
              <a:spcBef>
                <a:spcPts val="1400"/>
              </a:spcBef>
            </a:pPr>
            <a:r>
              <a:rPr lang="en-US" sz="1800" dirty="0">
                <a:solidFill>
                  <a:schemeClr val="accent3">
                    <a:lumMod val="25000"/>
                  </a:schemeClr>
                </a:solidFill>
                <a:latin typeface="Abadi"/>
              </a:rPr>
              <a:t>Filtering the rows where: </a:t>
            </a:r>
          </a:p>
          <a:p>
            <a:pPr lvl="2">
              <a:lnSpc>
                <a:spcPct val="100000"/>
              </a:lnSpc>
              <a:spcBef>
                <a:spcPts val="1400"/>
              </a:spcBef>
            </a:pPr>
            <a:r>
              <a:rPr lang="en-US" sz="1400" dirty="0">
                <a:solidFill>
                  <a:schemeClr val="accent3">
                    <a:lumMod val="25000"/>
                  </a:schemeClr>
                </a:solidFill>
                <a:latin typeface="Abadi"/>
              </a:rPr>
              <a:t>The "</a:t>
            </a:r>
            <a:r>
              <a:rPr lang="en-US" sz="1400" err="1">
                <a:solidFill>
                  <a:schemeClr val="accent3">
                    <a:lumMod val="25000"/>
                  </a:schemeClr>
                </a:solidFill>
                <a:latin typeface="Abadi"/>
              </a:rPr>
              <a:t>Landing_Outcome</a:t>
            </a:r>
            <a:r>
              <a:rPr lang="en-US" sz="1400" dirty="0">
                <a:solidFill>
                  <a:schemeClr val="accent3">
                    <a:lumMod val="25000"/>
                  </a:schemeClr>
                </a:solidFill>
                <a:latin typeface="Abadi"/>
              </a:rPr>
              <a:t>" column starts with 'Failure (drone ship)'. </a:t>
            </a:r>
          </a:p>
          <a:p>
            <a:pPr lvl="2">
              <a:lnSpc>
                <a:spcPct val="100000"/>
              </a:lnSpc>
              <a:spcBef>
                <a:spcPts val="1400"/>
              </a:spcBef>
            </a:pPr>
            <a:r>
              <a:rPr lang="en-US" sz="1400" dirty="0">
                <a:solidFill>
                  <a:schemeClr val="accent3">
                    <a:lumMod val="25000"/>
                  </a:schemeClr>
                </a:solidFill>
                <a:latin typeface="Abadi"/>
              </a:rPr>
              <a:t>The year extracted from the "Date" column equals '2015'. </a:t>
            </a:r>
          </a:p>
          <a:p>
            <a:pPr lvl="1" indent="-342900">
              <a:lnSpc>
                <a:spcPct val="100000"/>
              </a:lnSpc>
              <a:spcBef>
                <a:spcPts val="1400"/>
              </a:spcBef>
            </a:pPr>
            <a:r>
              <a:rPr lang="en-US" sz="1400" b="1" dirty="0">
                <a:solidFill>
                  <a:schemeClr val="accent3">
                    <a:lumMod val="25000"/>
                  </a:schemeClr>
                </a:solidFill>
                <a:latin typeface="Abadi"/>
              </a:rPr>
              <a:t>SQL Query:</a:t>
            </a:r>
            <a:r>
              <a:rPr lang="en-US" sz="1400" dirty="0">
                <a:solidFill>
                  <a:schemeClr val="accent3">
                    <a:lumMod val="25000"/>
                  </a:schemeClr>
                </a:solidFill>
                <a:latin typeface="Abadi"/>
              </a:rPr>
              <a:t> </a:t>
            </a:r>
            <a:br>
              <a:rPr lang="en-US" sz="1800" dirty="0">
                <a:solidFill>
                  <a:schemeClr val="accent3">
                    <a:lumMod val="25000"/>
                  </a:schemeClr>
                </a:solidFill>
                <a:latin typeface="Abadi"/>
              </a:rPr>
            </a:br>
            <a:r>
              <a:rPr lang="en-US" sz="1600" dirty="0">
                <a:solidFill>
                  <a:schemeClr val="accent3">
                    <a:lumMod val="25000"/>
                  </a:schemeClr>
                </a:solidFill>
                <a:latin typeface="Abadi"/>
              </a:rPr>
              <a:t>%</a:t>
            </a:r>
            <a:r>
              <a:rPr lang="en-US" sz="1600" dirty="0" err="1">
                <a:solidFill>
                  <a:schemeClr val="accent3">
                    <a:lumMod val="25000"/>
                  </a:schemeClr>
                </a:solidFill>
                <a:latin typeface="Abadi"/>
              </a:rPr>
              <a:t>sql</a:t>
            </a:r>
            <a:r>
              <a:rPr lang="en-US" sz="1600" dirty="0">
                <a:solidFill>
                  <a:schemeClr val="accent3">
                    <a:lumMod val="25000"/>
                  </a:schemeClr>
                </a:solidFill>
                <a:latin typeface="Abadi"/>
              </a:rPr>
              <a:t> SELECT "</a:t>
            </a:r>
            <a:r>
              <a:rPr lang="en-US" sz="1600" dirty="0" err="1">
                <a:solidFill>
                  <a:schemeClr val="accent3">
                    <a:lumMod val="25000"/>
                  </a:schemeClr>
                </a:solidFill>
                <a:latin typeface="Abadi"/>
              </a:rPr>
              <a:t>month_name</a:t>
            </a:r>
            <a:r>
              <a:rPr lang="en-US" sz="1600" dirty="0">
                <a:solidFill>
                  <a:schemeClr val="accent3">
                    <a:lumMod val="25000"/>
                  </a:schemeClr>
                </a:solidFill>
                <a:latin typeface="Abadi"/>
              </a:rPr>
              <a:t>" AS Month, "</a:t>
            </a:r>
            <a:r>
              <a:rPr lang="en-US" sz="1600" dirty="0" err="1">
                <a:solidFill>
                  <a:schemeClr val="accent3">
                    <a:lumMod val="25000"/>
                  </a:schemeClr>
                </a:solidFill>
                <a:latin typeface="Abadi"/>
              </a:rPr>
              <a:t>Landing_Outcome</a:t>
            </a:r>
            <a:r>
              <a:rPr lang="en-US" sz="1600" dirty="0">
                <a:solidFill>
                  <a:schemeClr val="accent3">
                    <a:lumMod val="25000"/>
                  </a:schemeClr>
                </a:solidFill>
                <a:latin typeface="Abadi"/>
              </a:rPr>
              <a:t>", "</a:t>
            </a:r>
            <a:r>
              <a:rPr lang="en-US" sz="1600" dirty="0" err="1">
                <a:solidFill>
                  <a:schemeClr val="accent3">
                    <a:lumMod val="25000"/>
                  </a:schemeClr>
                </a:solidFill>
                <a:latin typeface="Abadi"/>
              </a:rPr>
              <a:t>Booster_Version</a:t>
            </a:r>
            <a:r>
              <a:rPr lang="en-US" sz="1600" dirty="0">
                <a:solidFill>
                  <a:schemeClr val="accent3">
                    <a:lumMod val="25000"/>
                  </a:schemeClr>
                </a:solidFill>
                <a:latin typeface="Abadi"/>
              </a:rPr>
              <a:t>", "</a:t>
            </a:r>
            <a:r>
              <a:rPr lang="en-US" sz="1600" dirty="0" err="1">
                <a:solidFill>
                  <a:schemeClr val="accent3">
                    <a:lumMod val="25000"/>
                  </a:schemeClr>
                </a:solidFill>
                <a:latin typeface="Abadi"/>
              </a:rPr>
              <a:t>Launch_Site</a:t>
            </a:r>
            <a:r>
              <a:rPr lang="en-US" sz="1600" dirty="0">
                <a:solidFill>
                  <a:schemeClr val="accent3">
                    <a:lumMod val="25000"/>
                  </a:schemeClr>
                </a:solidFill>
                <a:latin typeface="Abadi"/>
              </a:rPr>
              <a:t>" \</a:t>
            </a:r>
            <a:br>
              <a:rPr lang="en-US" sz="1600" dirty="0">
                <a:solidFill>
                  <a:schemeClr val="accent3">
                    <a:lumMod val="25000"/>
                  </a:schemeClr>
                </a:solidFill>
                <a:latin typeface="Abadi"/>
              </a:rPr>
            </a:br>
            <a:r>
              <a:rPr lang="en-US" sz="1600" dirty="0">
                <a:solidFill>
                  <a:schemeClr val="accent3">
                    <a:lumMod val="25000"/>
                  </a:schemeClr>
                </a:solidFill>
                <a:latin typeface="Abadi"/>
              </a:rPr>
              <a:t>        FROM SPACEXTABLE \ </a:t>
            </a:r>
            <a:br>
              <a:rPr lang="en-US" sz="1600" dirty="0">
                <a:solidFill>
                  <a:schemeClr val="accent3">
                    <a:lumMod val="25000"/>
                  </a:schemeClr>
                </a:solidFill>
                <a:latin typeface="Abadi"/>
              </a:rPr>
            </a:br>
            <a:r>
              <a:rPr lang="en-US" sz="1600" dirty="0">
                <a:solidFill>
                  <a:schemeClr val="accent3">
                    <a:lumMod val="25000"/>
                  </a:schemeClr>
                </a:solidFill>
                <a:latin typeface="Abadi"/>
              </a:rPr>
              <a:t>        WHERE "</a:t>
            </a:r>
            <a:r>
              <a:rPr lang="en-US" sz="1600" dirty="0" err="1">
                <a:solidFill>
                  <a:schemeClr val="accent3">
                    <a:lumMod val="25000"/>
                  </a:schemeClr>
                </a:solidFill>
                <a:latin typeface="Abadi"/>
              </a:rPr>
              <a:t>Landing_Outcome</a:t>
            </a:r>
            <a:r>
              <a:rPr lang="en-US" sz="1600" dirty="0">
                <a:solidFill>
                  <a:schemeClr val="accent3">
                    <a:lumMod val="25000"/>
                  </a:schemeClr>
                </a:solidFill>
                <a:latin typeface="Abadi"/>
              </a:rPr>
              <a:t>" LIKE 'Failure (drone ship)%' AND </a:t>
            </a:r>
            <a:r>
              <a:rPr lang="en-US" sz="1600" dirty="0" err="1">
                <a:solidFill>
                  <a:schemeClr val="accent3">
                    <a:lumMod val="25000"/>
                  </a:schemeClr>
                </a:solidFill>
                <a:latin typeface="Abadi"/>
              </a:rPr>
              <a:t>substr</a:t>
            </a:r>
            <a:r>
              <a:rPr lang="en-US" sz="1600" dirty="0">
                <a:solidFill>
                  <a:schemeClr val="accent3">
                    <a:lumMod val="25000"/>
                  </a:schemeClr>
                </a:solidFill>
                <a:latin typeface="Abadi"/>
              </a:rPr>
              <a:t>("Date", 1, 4) = '2015';</a:t>
            </a:r>
            <a:r>
              <a:rPr lang="en-US" sz="2000" dirty="0">
                <a:solidFill>
                  <a:srgbClr val="000000"/>
                </a:solidFill>
                <a:latin typeface="Calibri" panose="020F0502020204030204"/>
                <a:ea typeface="Calibri" panose="020F0502020204030204"/>
                <a:cs typeface="Calibri" panose="020F0502020204030204"/>
              </a:rPr>
              <a:t> </a:t>
            </a:r>
            <a:endParaRPr lang="en-US" sz="2000">
              <a:ea typeface="Calibri"/>
              <a:cs typeface="Calibr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907515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Task 10: </a:t>
            </a:r>
            <a:r>
              <a:rPr lang="en-US" sz="1800" dirty="0">
                <a:solidFill>
                  <a:schemeClr val="accent3">
                    <a:lumMod val="25000"/>
                  </a:schemeClr>
                </a:solidFill>
                <a:latin typeface="Abadi"/>
              </a:rPr>
              <a:t>Rank the count of landing outcomes (such as Failure (drone ship) or Success (ground pad)) between the dates 2010-06-04 and 2017-03-20, in descending order.</a:t>
            </a:r>
          </a:p>
          <a:p>
            <a:pPr lvl="1" indent="-342900">
              <a:lnSpc>
                <a:spcPct val="100000"/>
              </a:lnSpc>
              <a:spcBef>
                <a:spcPts val="1400"/>
              </a:spcBef>
            </a:pPr>
            <a:r>
              <a:rPr lang="en-US" sz="1800" dirty="0">
                <a:solidFill>
                  <a:schemeClr val="accent3">
                    <a:lumMod val="25000"/>
                  </a:schemeClr>
                </a:solidFill>
                <a:latin typeface="Abadi"/>
              </a:rPr>
              <a:t>Selecting the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column and counting the number of occurrences of each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a:t>
            </a:r>
          </a:p>
          <a:p>
            <a:pPr lvl="1" indent="-342900">
              <a:lnSpc>
                <a:spcPct val="100000"/>
              </a:lnSpc>
              <a:spcBef>
                <a:spcPts val="1400"/>
              </a:spcBef>
            </a:pPr>
            <a:r>
              <a:rPr lang="en-US" sz="1800" dirty="0">
                <a:solidFill>
                  <a:schemeClr val="accent3">
                    <a:lumMod val="25000"/>
                  </a:schemeClr>
                </a:solidFill>
                <a:latin typeface="Abadi"/>
              </a:rPr>
              <a:t>Filtering the rows where the "Date" column falls between '2010-06-04' and '2017-03-20'.</a:t>
            </a:r>
          </a:p>
          <a:p>
            <a:pPr lvl="1" indent="-342900">
              <a:lnSpc>
                <a:spcPct val="100000"/>
              </a:lnSpc>
              <a:spcBef>
                <a:spcPts val="1400"/>
              </a:spcBef>
            </a:pPr>
            <a:r>
              <a:rPr lang="en-US" sz="1800" dirty="0">
                <a:solidFill>
                  <a:schemeClr val="accent3">
                    <a:lumMod val="25000"/>
                  </a:schemeClr>
                </a:solidFill>
                <a:latin typeface="Abadi"/>
              </a:rPr>
              <a:t>Grouping the results by the "</a:t>
            </a:r>
            <a:r>
              <a:rPr lang="en-US" sz="1800" err="1">
                <a:solidFill>
                  <a:schemeClr val="accent3">
                    <a:lumMod val="25000"/>
                  </a:schemeClr>
                </a:solidFill>
                <a:latin typeface="Abadi"/>
              </a:rPr>
              <a:t>Landing_Outcome</a:t>
            </a:r>
            <a:r>
              <a:rPr lang="en-US" sz="1800" dirty="0">
                <a:solidFill>
                  <a:schemeClr val="accent3">
                    <a:lumMod val="25000"/>
                  </a:schemeClr>
                </a:solidFill>
                <a:latin typeface="Abadi"/>
              </a:rPr>
              <a:t>" column.</a:t>
            </a:r>
          </a:p>
          <a:p>
            <a:pPr lvl="1" indent="-342900">
              <a:lnSpc>
                <a:spcPct val="100000"/>
              </a:lnSpc>
              <a:spcBef>
                <a:spcPts val="1400"/>
              </a:spcBef>
            </a:pPr>
            <a:r>
              <a:rPr lang="en-US" sz="1800" dirty="0">
                <a:solidFill>
                  <a:schemeClr val="accent3">
                    <a:lumMod val="25000"/>
                  </a:schemeClr>
                </a:solidFill>
                <a:latin typeface="Abadi"/>
              </a:rPr>
              <a:t>Ordering the results in descending order based on the count of "</a:t>
            </a:r>
            <a:r>
              <a:rPr lang="en-US" sz="1800" err="1">
                <a:solidFill>
                  <a:schemeClr val="accent3">
                    <a:lumMod val="25000"/>
                  </a:schemeClr>
                </a:solidFill>
                <a:latin typeface="Abadi"/>
              </a:rPr>
              <a:t>Landing_Outcome</a:t>
            </a:r>
            <a:r>
              <a:rPr lang="en-US" sz="1800" dirty="0">
                <a:solidFill>
                  <a:schemeClr val="accent3">
                    <a:lumMod val="25000"/>
                  </a:schemeClr>
                </a:solidFill>
                <a:latin typeface="Abadi"/>
              </a:rPr>
              <a:t>".</a:t>
            </a:r>
          </a:p>
          <a:p>
            <a:pPr lvl="1" indent="-342900">
              <a:lnSpc>
                <a:spcPct val="100000"/>
              </a:lnSpc>
              <a:spcBef>
                <a:spcPts val="1400"/>
              </a:spcBef>
            </a:pPr>
            <a:endParaRPr lang="en-US" sz="1800" dirty="0">
              <a:solidFill>
                <a:schemeClr val="accent3">
                  <a:lumMod val="25000"/>
                </a:schemeClr>
              </a:solidFill>
              <a:latin typeface="Abadi"/>
              <a:ea typeface="Calibri" panose="020F0502020204030204"/>
              <a:cs typeface="Calibri" panose="020F0502020204030204"/>
            </a:endParaRPr>
          </a:p>
          <a:p>
            <a:pPr lvl="1" indent="-342900">
              <a:lnSpc>
                <a:spcPct val="100000"/>
              </a:lnSpc>
              <a:spcBef>
                <a:spcPts val="1400"/>
              </a:spcBef>
            </a:pPr>
            <a:r>
              <a:rPr lang="en-US" sz="1800" b="1" dirty="0">
                <a:solidFill>
                  <a:schemeClr val="accent3">
                    <a:lumMod val="25000"/>
                  </a:schemeClr>
                </a:solidFill>
                <a:ea typeface="+mn-lt"/>
                <a:cs typeface="+mn-lt"/>
              </a:rPr>
              <a:t>SQL Query:</a:t>
            </a:r>
            <a:r>
              <a:rPr lang="en-US" sz="1800" dirty="0">
                <a:solidFill>
                  <a:schemeClr val="accent3">
                    <a:lumMod val="25000"/>
                  </a:schemeClr>
                </a:solidFill>
                <a:ea typeface="+mn-lt"/>
                <a:cs typeface="+mn-lt"/>
              </a:rPr>
              <a:t> %</a:t>
            </a:r>
            <a:r>
              <a:rPr lang="en-US" sz="1800" err="1">
                <a:solidFill>
                  <a:schemeClr val="accent3">
                    <a:lumMod val="25000"/>
                  </a:schemeClr>
                </a:solidFill>
                <a:ea typeface="+mn-lt"/>
                <a:cs typeface="+mn-lt"/>
              </a:rPr>
              <a:t>sql</a:t>
            </a:r>
            <a:r>
              <a:rPr lang="en-US" sz="1800" dirty="0">
                <a:solidFill>
                  <a:schemeClr val="accent3">
                    <a:lumMod val="25000"/>
                  </a:schemeClr>
                </a:solidFill>
                <a:ea typeface="+mn-lt"/>
                <a:cs typeface="+mn-lt"/>
              </a:rPr>
              <a:t> SELECT "</a:t>
            </a:r>
            <a:r>
              <a:rPr lang="en-US" sz="180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COUNT("</a:t>
            </a:r>
            <a:r>
              <a:rPr lang="en-US" sz="180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AS Count FROM SPACEXTABLE WHERE "Date" BETWEEN '2010-06-04' AND '2017-03-20' GROUP BY "</a:t>
            </a:r>
            <a:r>
              <a:rPr lang="en-US" sz="180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ORDER BY Count DESC;</a:t>
            </a:r>
          </a:p>
          <a:p>
            <a:endParaRPr lang="en-US"/>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924483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Add the </a:t>
            </a: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GitHub URL</a:t>
            </a:r>
            <a:r>
              <a:rPr lang="en-US" sz="2200" dirty="0">
                <a:solidFill>
                  <a:schemeClr val="accent3">
                    <a:lumMod val="25000"/>
                  </a:schemeClr>
                </a:solidFill>
                <a:latin typeface="Abadi"/>
              </a:rPr>
              <a:t> of your completed EDA with SQL notebook.</a:t>
            </a:r>
            <a:endParaRPr lang="en-US" dirty="0">
              <a:solidFill>
                <a:schemeClr val="accent3">
                  <a:lumMod val="25000"/>
                </a:schemeClr>
              </a:solidFill>
            </a:endParaRPr>
          </a:p>
          <a:p>
            <a:pPr>
              <a:lnSpc>
                <a:spcPct val="100000"/>
              </a:lnSpc>
              <a:spcBef>
                <a:spcPts val="1400"/>
              </a:spcBef>
            </a:pPr>
            <a:r>
              <a:rPr lang="en-US" sz="2400" u="sng" dirty="0">
                <a:hlinkClick r:id="rId4"/>
              </a:rPr>
              <a:t>jupyter-labs-eda-sql-coursera_sqllite.ipynb</a:t>
            </a:r>
            <a:endParaRPr lang="en-US" sz="2400">
              <a:solidFill>
                <a:schemeClr val="accent3">
                  <a:lumMod val="25000"/>
                </a:schemeClr>
              </a:solidFill>
              <a:latin typeface="Abadi"/>
            </a:endParaRPr>
          </a:p>
          <a:p>
            <a:pPr>
              <a:lnSpc>
                <a:spcPct val="100000"/>
              </a:lnSpc>
              <a:spcBef>
                <a:spcPts val="1400"/>
              </a:spcBef>
            </a:pPr>
            <a:endParaRPr lang="en-US" sz="1100" u="sng" dirty="0">
              <a:solidFill>
                <a:srgbClr val="000000"/>
              </a:solidFill>
              <a:latin typeface="Calibri"/>
              <a:ea typeface="Calibri"/>
              <a:cs typeface="Calibri"/>
            </a:endParaRPr>
          </a:p>
          <a:p>
            <a:pPr>
              <a:lnSpc>
                <a:spcPct val="100000"/>
              </a:lnSpc>
              <a:spcBef>
                <a:spcPts val="1400"/>
              </a:spcBef>
            </a:pPr>
            <a:r>
              <a:rPr lang="en-US" sz="1400" dirty="0">
                <a:solidFill>
                  <a:srgbClr val="292929"/>
                </a:solidFill>
                <a:ea typeface="+mn-lt"/>
                <a:cs typeface="+mn-lt"/>
              </a:rPr>
              <a:t>https://github.com/jeremyharkness/Applied-Data-Science-Capstone/blob/main/Week-2%20-%20Exploratory%20Data%20Analysis%20-%20EDA/02%20-%20App%20Item%C2%A0-%20Hands-on%20Lab%20-%20Complete%20the%20EDA%20with%20SQL/jupyter-labs-eda-sql-coursera_sqllite.ipynb</a:t>
            </a:r>
            <a:endParaRPr lang="en-US" sz="1400" dirty="0">
              <a:solidFill>
                <a:srgbClr val="292929"/>
              </a:solidFill>
              <a:latin typeface="Abadi"/>
            </a:endParaRPr>
          </a:p>
          <a:p>
            <a:endParaRPr lang="en-US">
              <a:solidFill>
                <a:srgbClr val="000000"/>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38004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ea typeface="Calibri"/>
                <a:cs typeface="Calibri"/>
              </a:rPr>
              <a:t>Task 1: Mark all launch sites on a map</a:t>
            </a:r>
          </a:p>
          <a:p>
            <a:pPr>
              <a:lnSpc>
                <a:spcPct val="100000"/>
              </a:lnSpc>
              <a:spcBef>
                <a:spcPts val="1400"/>
              </a:spcBef>
            </a:pPr>
            <a:endParaRPr lang="en-US" dirty="0">
              <a:solidFill>
                <a:schemeClr val="accent3">
                  <a:lumMod val="25000"/>
                </a:schemeClr>
              </a:solidFill>
              <a:latin typeface="Abadi"/>
              <a:ea typeface="Calibri"/>
              <a:cs typeface="Calibri"/>
            </a:endParaRPr>
          </a:p>
          <a:p>
            <a:pPr lvl="1" indent="-342900">
              <a:lnSpc>
                <a:spcPct val="100000"/>
              </a:lnSpc>
              <a:spcBef>
                <a:spcPts val="1400"/>
              </a:spcBef>
            </a:pPr>
            <a:r>
              <a:rPr lang="en-US" dirty="0">
                <a:solidFill>
                  <a:schemeClr val="accent3">
                    <a:lumMod val="25000"/>
                  </a:schemeClr>
                </a:solidFill>
                <a:latin typeface="Abadi"/>
                <a:ea typeface="Calibri"/>
                <a:cs typeface="Calibri"/>
              </a:rPr>
              <a:t>Objective: - Visualize SpaceX launch sites on a map using coordinates.</a:t>
            </a:r>
          </a:p>
          <a:p>
            <a:pPr lvl="1" indent="-342900">
              <a:lnSpc>
                <a:spcPct val="100000"/>
              </a:lnSpc>
              <a:spcBef>
                <a:spcPts val="1400"/>
              </a:spcBef>
            </a:pPr>
            <a:r>
              <a:rPr lang="en-US" dirty="0">
                <a:solidFill>
                  <a:schemeClr val="accent3">
                    <a:lumMod val="25000"/>
                  </a:schemeClr>
                </a:solidFill>
                <a:latin typeface="Abadi"/>
                <a:ea typeface="Calibri"/>
                <a:cs typeface="Calibri"/>
              </a:rPr>
              <a:t>Map Objects and Purpose:</a:t>
            </a:r>
          </a:p>
          <a:p>
            <a:pPr lvl="2">
              <a:lnSpc>
                <a:spcPct val="100000"/>
              </a:lnSpc>
              <a:spcBef>
                <a:spcPts val="1400"/>
              </a:spcBef>
            </a:pPr>
            <a:r>
              <a:rPr lang="en-US" sz="1800" dirty="0">
                <a:solidFill>
                  <a:schemeClr val="accent3">
                    <a:lumMod val="25000"/>
                  </a:schemeClr>
                </a:solidFill>
                <a:latin typeface="Abadi"/>
                <a:ea typeface="Calibri"/>
                <a:cs typeface="Calibri"/>
              </a:rPr>
              <a:t>Folium Map - Base map centered at NASA Johnson Space Center.</a:t>
            </a:r>
          </a:p>
          <a:p>
            <a:pPr lvl="2">
              <a:lnSpc>
                <a:spcPct val="100000"/>
              </a:lnSpc>
              <a:spcBef>
                <a:spcPts val="1400"/>
              </a:spcBef>
            </a:pPr>
            <a:r>
              <a:rPr lang="en-US" sz="1800" dirty="0">
                <a:solidFill>
                  <a:schemeClr val="accent3">
                    <a:lumMod val="25000"/>
                  </a:schemeClr>
                </a:solidFill>
                <a:latin typeface="Abadi"/>
                <a:ea typeface="Calibri"/>
                <a:cs typeface="Calibri"/>
              </a:rPr>
              <a:t>Folium Circle and Marker - Highlight NASA Johnson Space Center location.</a:t>
            </a:r>
          </a:p>
          <a:p>
            <a:pPr lvl="2">
              <a:lnSpc>
                <a:spcPct val="100000"/>
              </a:lnSpc>
              <a:spcBef>
                <a:spcPts val="1400"/>
              </a:spcBef>
            </a:pPr>
            <a:r>
              <a:rPr lang="en-US" sz="1800" dirty="0">
                <a:solidFill>
                  <a:schemeClr val="accent3">
                    <a:lumMod val="25000"/>
                  </a:schemeClr>
                </a:solidFill>
                <a:latin typeface="Abadi"/>
                <a:ea typeface="Calibri"/>
                <a:cs typeface="Calibri"/>
              </a:rPr>
              <a:t>Folium Circle and Marker (for each launch site) </a:t>
            </a:r>
            <a:br>
              <a:rPr lang="en-US" sz="1800" dirty="0">
                <a:latin typeface="Abadi"/>
                <a:ea typeface="Calibri"/>
                <a:cs typeface="Calibri"/>
              </a:rPr>
            </a:br>
            <a:r>
              <a:rPr lang="en-US" sz="1800" dirty="0">
                <a:solidFill>
                  <a:schemeClr val="accent3">
                    <a:lumMod val="25000"/>
                  </a:schemeClr>
                </a:solidFill>
                <a:latin typeface="Abadi"/>
                <a:ea typeface="Calibri"/>
                <a:cs typeface="Calibri"/>
              </a:rPr>
              <a:t> Mark and label launch sites to facilitate geographical analysis.</a:t>
            </a:r>
            <a:endParaRPr lang="en-US" sz="1800"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Task 2: Mark the success/failed launches for each site on the map</a:t>
            </a:r>
          </a:p>
          <a:p>
            <a:pPr lvl="1" indent="-342900">
              <a:lnSpc>
                <a:spcPct val="100000"/>
              </a:lnSpc>
              <a:spcBef>
                <a:spcPts val="1400"/>
              </a:spcBef>
            </a:pPr>
            <a:r>
              <a:rPr lang="en-US" dirty="0">
                <a:solidFill>
                  <a:schemeClr val="accent3">
                    <a:lumMod val="25000"/>
                  </a:schemeClr>
                </a:solidFill>
                <a:latin typeface="Abadi"/>
              </a:rPr>
              <a:t>Objective: - Visualize launch outcomes (success/failure) at each SpaceX launch site.</a:t>
            </a:r>
          </a:p>
          <a:p>
            <a:pPr lvl="1" indent="-342900">
              <a:lnSpc>
                <a:spcPct val="100000"/>
              </a:lnSpc>
              <a:spcBef>
                <a:spcPts val="1400"/>
              </a:spcBef>
            </a:pPr>
            <a:r>
              <a:rPr lang="en-US" dirty="0">
                <a:solidFill>
                  <a:schemeClr val="accent3">
                    <a:lumMod val="25000"/>
                  </a:schemeClr>
                </a:solidFill>
                <a:latin typeface="Abadi"/>
              </a:rPr>
              <a:t>Map Objects and Purpose:</a:t>
            </a:r>
            <a:endParaRPr lang="en-US">
              <a:solidFill>
                <a:schemeClr val="accent3">
                  <a:lumMod val="25000"/>
                </a:schemeClr>
              </a:solidFill>
              <a:ea typeface="Calibri"/>
              <a:cs typeface="Calibri"/>
            </a:endParaRPr>
          </a:p>
          <a:p>
            <a:pPr lvl="2">
              <a:lnSpc>
                <a:spcPct val="100000"/>
              </a:lnSpc>
              <a:spcBef>
                <a:spcPts val="1400"/>
              </a:spcBef>
            </a:pPr>
            <a:r>
              <a:rPr lang="en-US" sz="1800" dirty="0">
                <a:solidFill>
                  <a:schemeClr val="accent3">
                    <a:lumMod val="25000"/>
                  </a:schemeClr>
                </a:solidFill>
                <a:latin typeface="Abadi"/>
              </a:rPr>
              <a:t>Folium </a:t>
            </a:r>
            <a:r>
              <a:rPr lang="en-US" sz="1800" err="1">
                <a:solidFill>
                  <a:schemeClr val="accent3">
                    <a:lumMod val="25000"/>
                  </a:schemeClr>
                </a:solidFill>
                <a:latin typeface="Abadi"/>
              </a:rPr>
              <a:t>CircleMarker</a:t>
            </a:r>
            <a:r>
              <a:rPr lang="en-US" sz="1800" dirty="0">
                <a:solidFill>
                  <a:schemeClr val="accent3">
                    <a:lumMod val="25000"/>
                  </a:schemeClr>
                </a:solidFill>
                <a:latin typeface="Abadi"/>
              </a:rPr>
              <a:t> - Mark launch sites with popup labels.</a:t>
            </a:r>
            <a:endParaRPr lang="en-US" sz="1800">
              <a:solidFill>
                <a:schemeClr val="accent3">
                  <a:lumMod val="25000"/>
                </a:schemeClr>
              </a:solidFill>
              <a:ea typeface="Calibri"/>
              <a:cs typeface="Calibri"/>
            </a:endParaRPr>
          </a:p>
          <a:p>
            <a:pPr lvl="2">
              <a:lnSpc>
                <a:spcPct val="100000"/>
              </a:lnSpc>
              <a:spcBef>
                <a:spcPts val="1400"/>
              </a:spcBef>
            </a:pPr>
            <a:r>
              <a:rPr lang="en-US" sz="1800" dirty="0">
                <a:solidFill>
                  <a:schemeClr val="accent3">
                    <a:lumMod val="25000"/>
                  </a:schemeClr>
                </a:solidFill>
                <a:latin typeface="Abadi"/>
              </a:rPr>
              <a:t>Folium Circle (Green/Red) - Represent success/failure of launches, with radius indicating count.</a:t>
            </a:r>
            <a:endParaRPr lang="en-US" sz="1800">
              <a:solidFill>
                <a:schemeClr val="accent3">
                  <a:lumMod val="25000"/>
                </a:schemeClr>
              </a:solidFill>
              <a:ea typeface="Calibri"/>
              <a:cs typeface="Calibri"/>
            </a:endParaRPr>
          </a:p>
          <a:p>
            <a:pPr lvl="2">
              <a:lnSpc>
                <a:spcPct val="100000"/>
              </a:lnSpc>
              <a:spcBef>
                <a:spcPts val="1400"/>
              </a:spcBef>
            </a:pPr>
            <a:r>
              <a:rPr lang="en-US" sz="1800" dirty="0">
                <a:solidFill>
                  <a:srgbClr val="292929"/>
                </a:solidFill>
                <a:latin typeface="Abadi"/>
              </a:rPr>
              <a:t>Marker Cluster - Cluster markers for individual launches, color-coded for success (green) or failure (red).</a:t>
            </a:r>
            <a:endParaRPr lang="en-US" sz="1800">
              <a:ea typeface="Calibri"/>
              <a:cs typeface="Calibr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76845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38298"/>
            <a:ext cx="10515600" cy="4016802"/>
          </a:xfrm>
          <a:prstGeom prst="rect">
            <a:avLst/>
          </a:prstGeom>
        </p:spPr>
        <p:txBody>
          <a:bodyPr lIns="91440" tIns="45720" rIns="91440" bIns="45720" anchor="t">
            <a:normAutofit lnSpcReduction="10000"/>
          </a:bodyPr>
          <a:lstStyle/>
          <a:p>
            <a:pPr>
              <a:lnSpc>
                <a:spcPct val="100000"/>
              </a:lnSpc>
              <a:spcBef>
                <a:spcPts val="1400"/>
              </a:spcBef>
            </a:pPr>
            <a:r>
              <a:rPr lang="en-US" dirty="0">
                <a:solidFill>
                  <a:schemeClr val="accent3">
                    <a:lumMod val="25000"/>
                  </a:schemeClr>
                </a:solidFill>
                <a:latin typeface="Abadi"/>
              </a:rPr>
              <a:t>Task 3: Calculate the distances between a launch site to its proximities</a:t>
            </a:r>
            <a:endParaRPr lang="en-US" dirty="0">
              <a:solidFill>
                <a:schemeClr val="accent3">
                  <a:lumMod val="25000"/>
                </a:schemeClr>
              </a:solidFill>
              <a:latin typeface="Calibri"/>
              <a:ea typeface="Calibri"/>
              <a:cs typeface="Calibri"/>
            </a:endParaRPr>
          </a:p>
          <a:p>
            <a:pPr lvl="1" indent="-342900">
              <a:lnSpc>
                <a:spcPct val="100000"/>
              </a:lnSpc>
              <a:spcBef>
                <a:spcPts val="1400"/>
              </a:spcBef>
            </a:pPr>
            <a:r>
              <a:rPr lang="en-US" dirty="0">
                <a:solidFill>
                  <a:schemeClr val="accent3">
                    <a:lumMod val="25000"/>
                  </a:schemeClr>
                </a:solidFill>
                <a:latin typeface="Abadi"/>
              </a:rPr>
              <a:t>Objective: - Analyze proximities (like coastlines</a:t>
            </a:r>
            <a:r>
              <a:rPr lang="en-US" dirty="0">
                <a:solidFill>
                  <a:schemeClr val="accent3">
                    <a:lumMod val="25000"/>
                  </a:schemeClr>
                </a:solidFill>
                <a:latin typeface="Abadi"/>
                <a:ea typeface="+mn-lt"/>
                <a:cs typeface="+mn-lt"/>
              </a:rPr>
              <a:t>, cities) to launch sites </a:t>
            </a:r>
            <a:br>
              <a:rPr lang="en-US" dirty="0">
                <a:latin typeface="Abadi"/>
                <a:ea typeface="+mn-lt"/>
                <a:cs typeface="+mn-lt"/>
              </a:rPr>
            </a:br>
            <a:r>
              <a:rPr lang="en-US" dirty="0">
                <a:solidFill>
                  <a:schemeClr val="accent3">
                    <a:lumMod val="25000"/>
                  </a:schemeClr>
                </a:solidFill>
                <a:latin typeface="Abadi"/>
                <a:ea typeface="+mn-lt"/>
                <a:cs typeface="+mn-lt"/>
              </a:rPr>
              <a:t>by calculating and visualizing distances.</a:t>
            </a:r>
            <a:endParaRPr lang="en-US">
              <a:solidFill>
                <a:schemeClr val="accent3">
                  <a:lumMod val="25000"/>
                </a:schemeClr>
              </a:solidFill>
              <a:ea typeface="Calibri" panose="020F0502020204030204"/>
              <a:cs typeface="Calibri" panose="020F0502020204030204"/>
            </a:endParaRPr>
          </a:p>
          <a:p>
            <a:pPr lvl="1" indent="-342900">
              <a:lnSpc>
                <a:spcPct val="100000"/>
              </a:lnSpc>
              <a:spcBef>
                <a:spcPts val="1400"/>
              </a:spcBef>
            </a:pPr>
            <a:r>
              <a:rPr lang="en-US" dirty="0">
                <a:solidFill>
                  <a:schemeClr val="accent3">
                    <a:lumMod val="25000"/>
                  </a:schemeClr>
                </a:solidFill>
                <a:latin typeface="Abadi"/>
                <a:ea typeface="+mn-lt"/>
                <a:cs typeface="+mn-lt"/>
              </a:rPr>
              <a:t>Map Objects </a:t>
            </a:r>
            <a:r>
              <a:rPr lang="en-US" dirty="0">
                <a:solidFill>
                  <a:schemeClr val="accent3">
                    <a:lumMod val="25000"/>
                  </a:schemeClr>
                </a:solidFill>
                <a:latin typeface="Abadi"/>
              </a:rPr>
              <a:t>and Purpose:</a:t>
            </a:r>
            <a:endParaRPr lang="en-US">
              <a:solidFill>
                <a:schemeClr val="accent3">
                  <a:lumMod val="25000"/>
                </a:schemeClr>
              </a:solidFill>
              <a:ea typeface="Calibri"/>
              <a:cs typeface="Calibri"/>
            </a:endParaRPr>
          </a:p>
          <a:p>
            <a:pPr lvl="2">
              <a:lnSpc>
                <a:spcPct val="100000"/>
              </a:lnSpc>
              <a:spcBef>
                <a:spcPts val="1400"/>
              </a:spcBef>
            </a:pPr>
            <a:r>
              <a:rPr lang="en-US" sz="1800" err="1">
                <a:solidFill>
                  <a:schemeClr val="accent3">
                    <a:lumMod val="25000"/>
                  </a:schemeClr>
                </a:solidFill>
                <a:latin typeface="Abadi"/>
                <a:ea typeface="+mn-lt"/>
                <a:cs typeface="+mn-lt"/>
              </a:rPr>
              <a:t>MousePosition</a:t>
            </a:r>
            <a:r>
              <a:rPr lang="en-US" sz="1800" dirty="0">
                <a:solidFill>
                  <a:schemeClr val="accent3">
                    <a:lumMod val="25000"/>
                  </a:schemeClr>
                </a:solidFill>
                <a:latin typeface="Abadi"/>
                <a:ea typeface="+mn-lt"/>
                <a:cs typeface="+mn-lt"/>
              </a:rPr>
              <a:t> Plugin - Help find coordinates of points of interest on the map.</a:t>
            </a:r>
            <a:endParaRPr lang="en-US" sz="1800">
              <a:solidFill>
                <a:schemeClr val="accent3">
                  <a:lumMod val="25000"/>
                </a:schemeClr>
              </a:solidFill>
              <a:ea typeface="Calibri"/>
              <a:cs typeface="Calibri"/>
            </a:endParaRPr>
          </a:p>
          <a:p>
            <a:pPr lvl="2">
              <a:lnSpc>
                <a:spcPct val="100000"/>
              </a:lnSpc>
              <a:spcBef>
                <a:spcPts val="1400"/>
              </a:spcBef>
            </a:pPr>
            <a:r>
              <a:rPr lang="en-US" sz="1800" dirty="0">
                <a:solidFill>
                  <a:schemeClr val="accent3">
                    <a:lumMod val="25000"/>
                  </a:schemeClr>
                </a:solidFill>
                <a:latin typeface="Abadi"/>
                <a:ea typeface="+mn-lt"/>
                <a:cs typeface="+mn-lt"/>
              </a:rPr>
              <a:t>Folium Marker - Mark points of interest and display distances from the launch site.</a:t>
            </a:r>
            <a:endParaRPr lang="en-US" sz="1800">
              <a:solidFill>
                <a:schemeClr val="accent3">
                  <a:lumMod val="25000"/>
                </a:schemeClr>
              </a:solidFill>
              <a:ea typeface="Calibri"/>
              <a:cs typeface="Calibri"/>
            </a:endParaRPr>
          </a:p>
          <a:p>
            <a:pPr lvl="2">
              <a:lnSpc>
                <a:spcPct val="100000"/>
              </a:lnSpc>
              <a:spcBef>
                <a:spcPts val="1400"/>
              </a:spcBef>
            </a:pPr>
            <a:r>
              <a:rPr lang="en-US" sz="1800" dirty="0">
                <a:solidFill>
                  <a:srgbClr val="292929"/>
                </a:solidFill>
                <a:latin typeface="Abadi"/>
                <a:ea typeface="Calibri"/>
                <a:cs typeface="Calibri"/>
              </a:rPr>
              <a:t>Folium </a:t>
            </a:r>
            <a:r>
              <a:rPr lang="en-US" sz="1800" err="1">
                <a:solidFill>
                  <a:srgbClr val="292929"/>
                </a:solidFill>
                <a:latin typeface="Abadi"/>
                <a:ea typeface="Calibri"/>
                <a:cs typeface="Calibri"/>
              </a:rPr>
              <a:t>PolyLine</a:t>
            </a:r>
            <a:r>
              <a:rPr lang="en-US" sz="1800" dirty="0">
                <a:solidFill>
                  <a:srgbClr val="292929"/>
                </a:solidFill>
                <a:latin typeface="Abadi"/>
                <a:ea typeface="Calibri"/>
                <a:cs typeface="Calibri"/>
              </a:rPr>
              <a:t> - Draw lines between the launch site and points to visually represent distances.</a:t>
            </a:r>
            <a:endParaRPr lang="en-US" sz="1800">
              <a:ea typeface="Calibri"/>
              <a:cs typeface="Calibri"/>
            </a:endParaRPr>
          </a:p>
          <a:p>
            <a:pPr>
              <a:lnSpc>
                <a:spcPct val="100000"/>
              </a:lnSpc>
              <a:spcBef>
                <a:spcPts val="1400"/>
              </a:spcBef>
            </a:pPr>
            <a:endParaRPr lang="en-US" sz="2200" dirty="0">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52860617-2A9C-287A-0CEC-E7D1F1309338}"/>
              </a:ext>
            </a:extLst>
          </p:cNvPr>
          <p:cNvSpPr txBox="1">
            <a:spLocks/>
          </p:cNvSpPr>
          <p:nvPr/>
        </p:nvSpPr>
        <p:spPr>
          <a:xfrm>
            <a:off x="837271" y="5451807"/>
            <a:ext cx="10157832" cy="8665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ea typeface="+mn-lt"/>
                <a:cs typeface="+mn-lt"/>
              </a:rPr>
              <a:t>Add the </a:t>
            </a:r>
            <a:r>
              <a:rPr lang="en-US" sz="2200" dirty="0">
                <a:solidFill>
                  <a:schemeClr val="accent3">
                    <a:lumMod val="25000"/>
                  </a:schemeClr>
                </a:solidFill>
                <a:ea typeface="+mn-lt"/>
                <a:cs typeface="+mn-lt"/>
                <a:hlinkClick r:id="rId4">
                  <a:extLst>
                    <a:ext uri="{A12FA001-AC4F-418D-AE19-62706E023703}">
                      <ahyp:hlinkClr xmlns:ahyp="http://schemas.microsoft.com/office/drawing/2018/hyperlinkcolor" val="tx"/>
                    </a:ext>
                  </a:extLst>
                </a:hlinkClick>
              </a:rPr>
              <a:t>GitHub URL</a:t>
            </a:r>
            <a:r>
              <a:rPr lang="en-US" sz="2200" dirty="0">
                <a:solidFill>
                  <a:schemeClr val="accent3">
                    <a:lumMod val="25000"/>
                  </a:schemeClr>
                </a:solidFill>
                <a:ea typeface="+mn-lt"/>
                <a:cs typeface="+mn-lt"/>
              </a:rPr>
              <a:t> of your completed interactive map with Folium</a:t>
            </a:r>
            <a:br>
              <a:rPr lang="en-US" sz="2200" dirty="0">
                <a:solidFill>
                  <a:schemeClr val="accent3">
                    <a:lumMod val="25000"/>
                  </a:schemeClr>
                </a:solidFill>
                <a:ea typeface="+mn-lt"/>
                <a:cs typeface="+mn-lt"/>
              </a:rPr>
            </a:br>
            <a:r>
              <a:rPr lang="en-US" sz="2400" dirty="0">
                <a:hlinkClick r:id="rId4"/>
              </a:rPr>
              <a:t>lab_jupyter_launch_site_location.jupyterlite.ipynb</a:t>
            </a:r>
            <a:endParaRPr lang="en-US" sz="2400" dirty="0"/>
          </a:p>
        </p:txBody>
      </p:sp>
    </p:spTree>
    <p:extLst>
      <p:ext uri="{BB962C8B-B14F-4D97-AF65-F5344CB8AC3E}">
        <p14:creationId xmlns:p14="http://schemas.microsoft.com/office/powerpoint/2010/main" val="1819319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latin typeface="Abadi"/>
              </a:rPr>
              <a:t>Task 1:</a:t>
            </a:r>
          </a:p>
          <a:p>
            <a:pPr lvl="1" indent="-342900">
              <a:lnSpc>
                <a:spcPct val="100000"/>
              </a:lnSpc>
              <a:spcBef>
                <a:spcPts val="1400"/>
              </a:spcBef>
            </a:pPr>
            <a:r>
              <a:rPr lang="en-US" dirty="0">
                <a:solidFill>
                  <a:schemeClr val="accent3">
                    <a:lumMod val="25000"/>
                  </a:schemeClr>
                </a:solidFill>
                <a:latin typeface="Abadi"/>
              </a:rPr>
              <a:t>A dropdown for selecting a launch site was added allowing users to interact with the dashboard by selecting a launch site to analyze.</a:t>
            </a:r>
            <a:endParaRPr lang="en-US">
              <a:solidFill>
                <a:schemeClr val="accent3">
                  <a:lumMod val="25000"/>
                </a:schemeClr>
              </a:solidFill>
              <a:latin typeface="Abadi" panose="020B0604020104020204" pitchFamily="34" charset="0"/>
            </a:endParaRPr>
          </a:p>
          <a:p>
            <a:pPr lvl="1" indent="-342900">
              <a:lnSpc>
                <a:spcPct val="100000"/>
              </a:lnSpc>
              <a:spcBef>
                <a:spcPts val="1400"/>
              </a:spcBef>
            </a:pPr>
            <a:r>
              <a:rPr lang="en-US" dirty="0">
                <a:solidFill>
                  <a:schemeClr val="accent3">
                    <a:lumMod val="25000"/>
                  </a:schemeClr>
                </a:solidFill>
                <a:latin typeface="Abadi"/>
              </a:rPr>
              <a:t>A pie chart was added as a visual representation of the success rate of the launches from the selected site, helping users quickly grasp the performance of each site.</a:t>
            </a:r>
            <a:endParaRPr lang="en-US">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207672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44210"/>
            <a:ext cx="10326382" cy="433275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Task 1: </a:t>
            </a:r>
            <a:endParaRPr lang="en-US" dirty="0">
              <a:solidFill>
                <a:schemeClr val="accent3">
                  <a:lumMod val="25000"/>
                </a:schemeClr>
              </a:solidFill>
              <a:latin typeface="Calibri" panose="020F0502020204030204"/>
              <a:ea typeface="Calibri" panose="020F0502020204030204"/>
              <a:cs typeface="Calibri" panose="020F0502020204030204"/>
            </a:endParaRPr>
          </a:p>
          <a:p>
            <a:pPr lvl="1" indent="-342900">
              <a:lnSpc>
                <a:spcPct val="100000"/>
              </a:lnSpc>
              <a:spcBef>
                <a:spcPts val="1400"/>
              </a:spcBef>
            </a:pPr>
            <a:r>
              <a:rPr lang="en-US" sz="1800" dirty="0">
                <a:solidFill>
                  <a:schemeClr val="accent3">
                    <a:lumMod val="25000"/>
                  </a:schemeClr>
                </a:solidFill>
                <a:latin typeface="Abadi"/>
              </a:rPr>
              <a:t>A dropdown for selecting a launch site was added allowing users to interact with the dashboard by selecting a launch site to analyze. </a:t>
            </a:r>
            <a:endParaRPr lang="en-US">
              <a:solidFill>
                <a:schemeClr val="accent3">
                  <a:lumMod val="25000"/>
                </a:schemeClr>
              </a:solidFill>
              <a:latin typeface="Calibri" panose="020F0502020204030204"/>
              <a:ea typeface="Calibri" panose="020F0502020204030204"/>
              <a:cs typeface="Calibri" panose="020F0502020204030204"/>
            </a:endParaRPr>
          </a:p>
          <a:p>
            <a:pPr lvl="1" indent="-342900">
              <a:lnSpc>
                <a:spcPct val="100000"/>
              </a:lnSpc>
              <a:spcBef>
                <a:spcPts val="1400"/>
              </a:spcBef>
            </a:pPr>
            <a:r>
              <a:rPr lang="en-US" sz="1800" dirty="0">
                <a:solidFill>
                  <a:schemeClr val="accent3">
                    <a:lumMod val="25000"/>
                  </a:schemeClr>
                </a:solidFill>
                <a:latin typeface="Abadi"/>
              </a:rPr>
              <a:t>A pie chart was added as a visual representation of the success rate of the launches from the selected site, helping users quickly grasp the performance of each site. </a:t>
            </a:r>
            <a:endParaRPr lang="en-US" sz="1800">
              <a:solidFill>
                <a:schemeClr val="accent3">
                  <a:lumMod val="25000"/>
                </a:schemeClr>
              </a:solidFill>
              <a:latin typeface="Calibri" panose="020F0502020204030204"/>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Task 2: </a:t>
            </a:r>
            <a:endParaRPr lang="en-US">
              <a:solidFill>
                <a:schemeClr val="accent3">
                  <a:lumMod val="25000"/>
                </a:schemeClr>
              </a:solidFill>
              <a:latin typeface="Calibri" panose="020F0502020204030204"/>
              <a:ea typeface="Calibri"/>
              <a:cs typeface="Calibri"/>
            </a:endParaRPr>
          </a:p>
          <a:p>
            <a:pPr lvl="1" indent="-342900">
              <a:lnSpc>
                <a:spcPct val="100000"/>
              </a:lnSpc>
              <a:spcBef>
                <a:spcPts val="1400"/>
              </a:spcBef>
            </a:pPr>
            <a:r>
              <a:rPr lang="en-US" sz="1800" dirty="0">
                <a:solidFill>
                  <a:schemeClr val="accent3">
                    <a:lumMod val="25000"/>
                  </a:schemeClr>
                </a:solidFill>
                <a:latin typeface="Abadi"/>
              </a:rPr>
              <a:t>A slider to filter the payload mass was added, allowing users to focus on launches within a specific payload mass range, facilitating more detailed analysis. </a:t>
            </a:r>
            <a:endParaRPr lang="en-US">
              <a:solidFill>
                <a:schemeClr val="accent3">
                  <a:lumMod val="25000"/>
                </a:schemeClr>
              </a:solidFill>
              <a:latin typeface="Calibri" panose="020F0502020204030204"/>
              <a:ea typeface="Calibri"/>
              <a:cs typeface="Calibri"/>
            </a:endParaRPr>
          </a:p>
          <a:p>
            <a:pPr lvl="1" indent="-342900">
              <a:lnSpc>
                <a:spcPct val="100000"/>
              </a:lnSpc>
              <a:spcBef>
                <a:spcPts val="1400"/>
              </a:spcBef>
            </a:pPr>
            <a:r>
              <a:rPr lang="en-US" sz="1800" dirty="0">
                <a:solidFill>
                  <a:schemeClr val="accent3">
                    <a:lumMod val="25000"/>
                  </a:schemeClr>
                </a:solidFill>
                <a:latin typeface="Abadi"/>
              </a:rPr>
              <a:t>A scatter plot was introduced to depict the correlation between payload and launch success for the selected launch site, offering insights into the optimal payload mass for successful launches.</a:t>
            </a:r>
            <a:endParaRPr lang="en-US" sz="1800"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413606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8869"/>
            <a:ext cx="10344967" cy="394246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Task 3: </a:t>
            </a:r>
          </a:p>
          <a:p>
            <a:pPr lvl="1" indent="-342900">
              <a:lnSpc>
                <a:spcPct val="100000"/>
              </a:lnSpc>
              <a:spcBef>
                <a:spcPts val="1400"/>
              </a:spcBef>
            </a:pPr>
            <a:r>
              <a:rPr lang="en-US" sz="1800" dirty="0">
                <a:solidFill>
                  <a:schemeClr val="accent3">
                    <a:lumMod val="25000"/>
                  </a:schemeClr>
                </a:solidFill>
                <a:latin typeface="Abadi"/>
              </a:rPr>
              <a:t>A scatter plot was integrated to visualize the success rate of each booster version, helping users to understand how different booster versions perform and identify the most and least successful versions. </a:t>
            </a:r>
          </a:p>
          <a:p>
            <a:pPr>
              <a:lnSpc>
                <a:spcPct val="100000"/>
              </a:lnSpc>
              <a:spcBef>
                <a:spcPts val="1400"/>
              </a:spcBef>
            </a:pPr>
            <a:r>
              <a:rPr lang="en-US" sz="2200" dirty="0">
                <a:solidFill>
                  <a:schemeClr val="accent3">
                    <a:lumMod val="25000"/>
                  </a:schemeClr>
                </a:solidFill>
                <a:latin typeface="Abadi"/>
              </a:rPr>
              <a:t>Task 4: </a:t>
            </a:r>
          </a:p>
          <a:p>
            <a:pPr lvl="1" indent="-342900">
              <a:lnSpc>
                <a:spcPct val="100000"/>
              </a:lnSpc>
              <a:spcBef>
                <a:spcPts val="1400"/>
              </a:spcBef>
            </a:pPr>
            <a:r>
              <a:rPr lang="en-US" sz="1800" dirty="0">
                <a:solidFill>
                  <a:schemeClr val="accent3">
                    <a:lumMod val="25000"/>
                  </a:schemeClr>
                </a:solidFill>
                <a:latin typeface="Abadi"/>
              </a:rPr>
              <a:t>A dropdown to select a range of dates for the launches was added, letting users analyze launches within a specific time frame, thus facilitating the focus on more recent launches or exploring historical performance. </a:t>
            </a:r>
            <a:endParaRPr lang="en-US" sz="1800" dirty="0">
              <a:solidFill>
                <a:schemeClr val="accent3">
                  <a:lumMod val="25000"/>
                </a:schemeClr>
              </a:solidFill>
              <a:latin typeface="Abadi" panose="020B0604020104020204" pitchFamily="34" charset="0"/>
            </a:endParaRPr>
          </a:p>
          <a:p>
            <a:pPr lvl="1" indent="-342900">
              <a:lnSpc>
                <a:spcPct val="100000"/>
              </a:lnSpc>
              <a:spcBef>
                <a:spcPts val="1400"/>
              </a:spcBef>
            </a:pPr>
            <a:r>
              <a:rPr lang="en-US" sz="1800" dirty="0">
                <a:solidFill>
                  <a:schemeClr val="accent3">
                    <a:lumMod val="25000"/>
                  </a:schemeClr>
                </a:solidFill>
                <a:latin typeface="Abadi"/>
              </a:rPr>
              <a:t>The functionality to filter the scatter plot (from task 3) based on the selected date range was added, empowering users to identify potential trends or changes in performance over time, aiding in a more nuanced analysis.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5141DE44-2B24-D1DE-BC74-60692535967C}"/>
              </a:ext>
            </a:extLst>
          </p:cNvPr>
          <p:cNvSpPr txBox="1">
            <a:spLocks/>
          </p:cNvSpPr>
          <p:nvPr/>
        </p:nvSpPr>
        <p:spPr>
          <a:xfrm>
            <a:off x="922410" y="5546414"/>
            <a:ext cx="10344967" cy="7875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ea typeface="+mn-lt"/>
                <a:cs typeface="+mn-lt"/>
              </a:rPr>
              <a:t>Add the </a:t>
            </a:r>
            <a:r>
              <a:rPr lang="en-US" sz="2000" dirty="0">
                <a:solidFill>
                  <a:schemeClr val="accent3">
                    <a:lumMod val="25000"/>
                  </a:schemeClr>
                </a:solidFill>
                <a:ea typeface="+mn-lt"/>
                <a:cs typeface="+mn-lt"/>
                <a:hlinkClick r:id="rId4">
                  <a:extLst>
                    <a:ext uri="{A12FA001-AC4F-418D-AE19-62706E023703}">
                      <ahyp:hlinkClr xmlns:ahyp="http://schemas.microsoft.com/office/drawing/2018/hyperlinkcolor" val="tx"/>
                    </a:ext>
                  </a:extLst>
                </a:hlinkClick>
              </a:rPr>
              <a:t>GitHub URL</a:t>
            </a:r>
            <a:r>
              <a:rPr lang="en-US" sz="2000" dirty="0">
                <a:solidFill>
                  <a:schemeClr val="accent3">
                    <a:lumMod val="25000"/>
                  </a:schemeClr>
                </a:solidFill>
                <a:ea typeface="+mn-lt"/>
                <a:cs typeface="+mn-lt"/>
              </a:rPr>
              <a:t> of your completed </a:t>
            </a:r>
            <a:r>
              <a:rPr lang="en-US" sz="2000" err="1">
                <a:solidFill>
                  <a:schemeClr val="accent3">
                    <a:lumMod val="25000"/>
                  </a:schemeClr>
                </a:solidFill>
                <a:ea typeface="+mn-lt"/>
                <a:cs typeface="+mn-lt"/>
              </a:rPr>
              <a:t>Plotly</a:t>
            </a:r>
            <a:r>
              <a:rPr lang="en-US" sz="2000" dirty="0">
                <a:solidFill>
                  <a:schemeClr val="accent3">
                    <a:lumMod val="25000"/>
                  </a:schemeClr>
                </a:solidFill>
                <a:ea typeface="+mn-lt"/>
                <a:cs typeface="+mn-lt"/>
              </a:rPr>
              <a:t> Dash lab </a:t>
            </a:r>
            <a:br>
              <a:rPr lang="en-US" sz="2000" dirty="0"/>
            </a:br>
            <a:r>
              <a:rPr lang="en-US" sz="2000" u="sng" dirty="0">
                <a:hlinkClick r:id="rId4"/>
              </a:rPr>
              <a:t>spacex_dash_app_task4_completed.py</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011838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31028" cy="4351338"/>
          </a:xfrm>
          <a:prstGeom prst="rect">
            <a:avLst/>
          </a:prstGeom>
        </p:spPr>
        <p:txBody>
          <a:bodyPr lIns="91440" tIns="45720" rIns="91440" bIns="45720" anchor="t">
            <a:noAutofit/>
          </a:bodyPr>
          <a:lstStyle/>
          <a:p>
            <a:pPr>
              <a:lnSpc>
                <a:spcPct val="100000"/>
              </a:lnSpc>
              <a:spcBef>
                <a:spcPts val="1400"/>
              </a:spcBef>
            </a:pPr>
            <a:r>
              <a:rPr lang="en-US" dirty="0">
                <a:solidFill>
                  <a:schemeClr val="accent3">
                    <a:lumMod val="25000"/>
                  </a:schemeClr>
                </a:solidFill>
                <a:latin typeface="Abadi"/>
                <a:ea typeface="Calibri"/>
                <a:cs typeface="Calibri"/>
              </a:rPr>
              <a:t>Data Preparation</a:t>
            </a:r>
          </a:p>
          <a:p>
            <a:pPr lvl="1" indent="-342900">
              <a:lnSpc>
                <a:spcPct val="100000"/>
              </a:lnSpc>
              <a:spcBef>
                <a:spcPts val="1400"/>
              </a:spcBef>
            </a:pPr>
            <a:r>
              <a:rPr lang="en-US" dirty="0">
                <a:solidFill>
                  <a:schemeClr val="accent3">
                    <a:lumMod val="25000"/>
                  </a:schemeClr>
                </a:solidFill>
                <a:latin typeface="Abadi"/>
                <a:ea typeface="Calibri"/>
                <a:cs typeface="Calibri"/>
              </a:rPr>
              <a:t>Loaded two datasets from specified URLs using asynchronous fetch requests</a:t>
            </a:r>
          </a:p>
          <a:p>
            <a:pPr lvl="1" indent="-342900">
              <a:lnSpc>
                <a:spcPct val="100000"/>
              </a:lnSpc>
              <a:spcBef>
                <a:spcPts val="1400"/>
              </a:spcBef>
            </a:pPr>
            <a:r>
              <a:rPr lang="en-US" dirty="0">
                <a:solidFill>
                  <a:schemeClr val="accent3">
                    <a:lumMod val="25000"/>
                  </a:schemeClr>
                </a:solidFill>
                <a:latin typeface="Abadi"/>
                <a:ea typeface="Calibri"/>
                <a:cs typeface="Calibri"/>
              </a:rPr>
              <a:t>Tasks 1 &amp; 2 - Created a NumPy array using the "Class" column</a:t>
            </a:r>
          </a:p>
          <a:p>
            <a:pPr lvl="1" indent="-342900">
              <a:lnSpc>
                <a:spcPct val="100000"/>
              </a:lnSpc>
              <a:spcBef>
                <a:spcPts val="1400"/>
              </a:spcBef>
            </a:pPr>
            <a:r>
              <a:rPr lang="en-US" dirty="0">
                <a:solidFill>
                  <a:schemeClr val="accent3">
                    <a:lumMod val="25000"/>
                  </a:schemeClr>
                </a:solidFill>
                <a:latin typeface="Abadi"/>
                <a:ea typeface="Calibri"/>
                <a:cs typeface="Calibri"/>
              </a:rPr>
              <a:t>Standardized the feature set using </a:t>
            </a:r>
            <a:r>
              <a:rPr lang="en-US" dirty="0" err="1">
                <a:solidFill>
                  <a:schemeClr val="accent3">
                    <a:lumMod val="25000"/>
                  </a:schemeClr>
                </a:solidFill>
                <a:latin typeface="Abadi"/>
                <a:ea typeface="Calibri"/>
                <a:cs typeface="Calibri"/>
              </a:rPr>
              <a:t>StandardScaler</a:t>
            </a:r>
            <a:endParaRPr lang="en-US" dirty="0">
              <a:solidFill>
                <a:schemeClr val="accent3">
                  <a:lumMod val="25000"/>
                </a:schemeClr>
              </a:solidFill>
              <a:latin typeface="Abadi"/>
              <a:ea typeface="Calibri"/>
              <a:cs typeface="Calibri"/>
            </a:endParaRPr>
          </a:p>
          <a:p>
            <a:pPr lvl="1" indent="-342900">
              <a:lnSpc>
                <a:spcPct val="100000"/>
              </a:lnSpc>
              <a:spcBef>
                <a:spcPts val="1400"/>
              </a:spcBef>
            </a:pPr>
            <a:r>
              <a:rPr lang="en-US" dirty="0">
                <a:solidFill>
                  <a:schemeClr val="accent3">
                    <a:lumMod val="25000"/>
                  </a:schemeClr>
                </a:solidFill>
                <a:latin typeface="Abadi"/>
                <a:ea typeface="Calibri"/>
                <a:cs typeface="Calibri"/>
              </a:rPr>
              <a:t>Data Splitting</a:t>
            </a:r>
          </a:p>
          <a:p>
            <a:pPr lvl="1" indent="-342900">
              <a:lnSpc>
                <a:spcPct val="100000"/>
              </a:lnSpc>
              <a:spcBef>
                <a:spcPts val="1400"/>
              </a:spcBef>
            </a:pPr>
            <a:r>
              <a:rPr lang="en-US" dirty="0">
                <a:solidFill>
                  <a:schemeClr val="accent3">
                    <a:lumMod val="25000"/>
                  </a:schemeClr>
                </a:solidFill>
                <a:latin typeface="Abadi"/>
                <a:ea typeface="Calibri"/>
                <a:cs typeface="Calibri"/>
              </a:rPr>
              <a:t>Task 3 - Split the data into training (80%) </a:t>
            </a:r>
            <a:br>
              <a:rPr lang="en-US" dirty="0">
                <a:latin typeface="Abadi"/>
                <a:ea typeface="Calibri"/>
                <a:cs typeface="Calibri"/>
              </a:rPr>
            </a:br>
            <a:r>
              <a:rPr lang="en-US" dirty="0">
                <a:solidFill>
                  <a:schemeClr val="accent3">
                    <a:lumMod val="25000"/>
                  </a:schemeClr>
                </a:solidFill>
                <a:latin typeface="Abadi"/>
                <a:ea typeface="Calibri"/>
                <a:cs typeface="Calibri"/>
              </a:rPr>
              <a:t>testing (20%) sets using a random state of 2</a:t>
            </a:r>
            <a:endParaRPr lang="en-US"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22832" y="1383223"/>
            <a:ext cx="10277174" cy="4971804"/>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3600" dirty="0">
                <a:solidFill>
                  <a:schemeClr val="accent3">
                    <a:lumMod val="25000"/>
                  </a:schemeClr>
                </a:solidFill>
                <a:latin typeface="IBM Plex Mono Text"/>
                <a:ea typeface="Calibri"/>
                <a:cs typeface="Calibri"/>
              </a:rPr>
              <a:t>We analyze Falcon 9 first-stage landings data to determine the likelihood of a successful landing. </a:t>
            </a:r>
            <a:endParaRPr lang="en-US" sz="3600">
              <a:solidFill>
                <a:schemeClr val="accent3">
                  <a:lumMod val="25000"/>
                </a:schemeClr>
              </a:solidFill>
              <a:latin typeface="IBM Plex Mono Text"/>
              <a:ea typeface="Calibri"/>
              <a:cs typeface="Calibri"/>
            </a:endParaRPr>
          </a:p>
          <a:p>
            <a:pPr>
              <a:buNone/>
            </a:pPr>
            <a:r>
              <a:rPr lang="en-US" sz="2500" b="1" dirty="0">
                <a:solidFill>
                  <a:srgbClr val="000000"/>
                </a:solidFill>
                <a:latin typeface="Calibri"/>
                <a:ea typeface="Calibri"/>
                <a:cs typeface="Calibri"/>
              </a:rPr>
              <a:t>Methodologies</a:t>
            </a:r>
            <a:r>
              <a:rPr lang="en-US" sz="2300" b="1" dirty="0">
                <a:solidFill>
                  <a:schemeClr val="accent3">
                    <a:lumMod val="25000"/>
                  </a:schemeClr>
                </a:solidFill>
                <a:latin typeface="IBM Plex Mono Text"/>
              </a:rPr>
              <a:t>:</a:t>
            </a:r>
            <a:endParaRPr lang="en-US" b="1" dirty="0">
              <a:solidFill>
                <a:schemeClr val="accent3">
                  <a:lumMod val="25000"/>
                </a:schemeClr>
              </a:solidFill>
              <a:latin typeface="IBM Plex Mono Text"/>
            </a:endParaRPr>
          </a:p>
          <a:p>
            <a:pPr>
              <a:buNone/>
            </a:pPr>
            <a:r>
              <a:rPr lang="en-US" sz="2400" dirty="0">
                <a:solidFill>
                  <a:schemeClr val="accent3">
                    <a:lumMod val="25000"/>
                  </a:schemeClr>
                </a:solidFill>
                <a:latin typeface="IBM Plex Mono Text"/>
                <a:ea typeface="Calibri"/>
                <a:cs typeface="Calibri"/>
              </a:rPr>
              <a:t>- Data collection involved SpaceX REST API and web scraping for past launches.</a:t>
            </a:r>
            <a:endParaRPr lang="en-US" dirty="0">
              <a:solidFill>
                <a:schemeClr val="accent3">
                  <a:lumMod val="25000"/>
                </a:schemeClr>
              </a:solidFill>
            </a:endParaRPr>
          </a:p>
          <a:p>
            <a:pPr>
              <a:buNone/>
            </a:pPr>
            <a:r>
              <a:rPr lang="en-US" sz="2400" dirty="0">
                <a:solidFill>
                  <a:schemeClr val="accent3">
                    <a:lumMod val="25000"/>
                  </a:schemeClr>
                </a:solidFill>
                <a:latin typeface="IBM Plex Mono Text"/>
                <a:ea typeface="Calibri"/>
                <a:cs typeface="Calibri"/>
              </a:rPr>
              <a:t>- Data wrangling focused on improving data quality and filtering Falcon 1 launches.</a:t>
            </a:r>
            <a:endParaRPr lang="en-US" sz="2400" dirty="0">
              <a:solidFill>
                <a:schemeClr val="accent3">
                  <a:lumMod val="25000"/>
                </a:schemeClr>
              </a:solidFill>
            </a:endParaRPr>
          </a:p>
          <a:p>
            <a:pPr>
              <a:buNone/>
            </a:pPr>
            <a:r>
              <a:rPr lang="en-US" sz="2400" dirty="0">
                <a:solidFill>
                  <a:schemeClr val="accent3">
                    <a:lumMod val="25000"/>
                  </a:schemeClr>
                </a:solidFill>
                <a:latin typeface="IBM Plex Mono Text"/>
                <a:ea typeface="Calibri"/>
                <a:cs typeface="Calibri"/>
              </a:rPr>
              <a:t>- </a:t>
            </a:r>
            <a:r>
              <a:rPr lang="en-US" sz="2400" dirty="0">
                <a:solidFill>
                  <a:schemeClr val="accent3">
                    <a:lumMod val="25000"/>
                  </a:schemeClr>
                </a:solidFill>
                <a:latin typeface="IBM Plex Mono Text"/>
              </a:rPr>
              <a:t>EDA revealed correlations between launch site, payload mass, and successful landings.</a:t>
            </a:r>
            <a:endParaRPr lang="en-US" sz="2400" dirty="0">
              <a:solidFill>
                <a:schemeClr val="accent3">
                  <a:lumMod val="25000"/>
                </a:schemeClr>
              </a:solidFill>
            </a:endParaRPr>
          </a:p>
          <a:p>
            <a:pPr>
              <a:buNone/>
            </a:pPr>
            <a:r>
              <a:rPr lang="en-US" sz="2400" dirty="0">
                <a:solidFill>
                  <a:schemeClr val="accent3">
                    <a:lumMod val="25000"/>
                  </a:schemeClr>
                </a:solidFill>
                <a:latin typeface="IBM Plex Mono Text"/>
              </a:rPr>
              <a:t>- Interactive visual analytics using Folium and </a:t>
            </a:r>
            <a:r>
              <a:rPr lang="en-US" sz="2400" dirty="0" err="1">
                <a:solidFill>
                  <a:schemeClr val="accent3">
                    <a:lumMod val="25000"/>
                  </a:schemeClr>
                </a:solidFill>
                <a:latin typeface="IBM Plex Mono Text"/>
              </a:rPr>
              <a:t>Plotly</a:t>
            </a:r>
            <a:r>
              <a:rPr lang="en-US" sz="2400" dirty="0">
                <a:solidFill>
                  <a:schemeClr val="accent3">
                    <a:lumMod val="25000"/>
                  </a:schemeClr>
                </a:solidFill>
                <a:latin typeface="IBM Plex Mono Text"/>
              </a:rPr>
              <a:t> Dash showcased launch site proximity.</a:t>
            </a:r>
            <a:endParaRPr lang="en-US" dirty="0">
              <a:solidFill>
                <a:schemeClr val="accent3">
                  <a:lumMod val="25000"/>
                </a:schemeClr>
              </a:solidFill>
            </a:endParaRPr>
          </a:p>
          <a:p>
            <a:pPr>
              <a:buNone/>
            </a:pPr>
            <a:r>
              <a:rPr lang="en-US" sz="2400" dirty="0">
                <a:solidFill>
                  <a:schemeClr val="accent3">
                    <a:lumMod val="25000"/>
                  </a:schemeClr>
                </a:solidFill>
                <a:latin typeface="IBM Plex Mono Text"/>
              </a:rPr>
              <a:t>- Predictive analysis utilized SVM, Classification Trees, and Logistic Regression.</a:t>
            </a:r>
            <a:endParaRPr lang="en-US" dirty="0">
              <a:solidFill>
                <a:schemeClr val="accent3">
                  <a:lumMod val="25000"/>
                </a:schemeClr>
              </a:solidFill>
            </a:endParaRPr>
          </a:p>
          <a:p>
            <a:pPr>
              <a:buNone/>
            </a:pPr>
            <a:endParaRPr lang="en-US"/>
          </a:p>
          <a:p>
            <a:pPr>
              <a:buNone/>
            </a:pPr>
            <a:r>
              <a:rPr lang="en-US" sz="2400" b="1" dirty="0">
                <a:solidFill>
                  <a:schemeClr val="accent3">
                    <a:lumMod val="25000"/>
                  </a:schemeClr>
                </a:solidFill>
                <a:latin typeface="IBM Plex Mono Text"/>
              </a:rPr>
              <a:t>Key Findings:</a:t>
            </a:r>
            <a:endParaRPr lang="en-US" b="1" dirty="0">
              <a:solidFill>
                <a:schemeClr val="accent3">
                  <a:lumMod val="25000"/>
                </a:schemeClr>
              </a:solidFill>
            </a:endParaRPr>
          </a:p>
          <a:p>
            <a:pPr>
              <a:buNone/>
            </a:pPr>
            <a:r>
              <a:rPr lang="en-US" sz="2400" dirty="0">
                <a:solidFill>
                  <a:schemeClr val="accent3">
                    <a:lumMod val="25000"/>
                  </a:schemeClr>
                </a:solidFill>
                <a:latin typeface="IBM Plex Mono Text"/>
              </a:rPr>
              <a:t>1. Launch site selection, payload mass, and mission success rates impact successful landings.</a:t>
            </a:r>
            <a:endParaRPr lang="en-US" dirty="0">
              <a:solidFill>
                <a:schemeClr val="accent3">
                  <a:lumMod val="25000"/>
                </a:schemeClr>
              </a:solidFill>
            </a:endParaRPr>
          </a:p>
          <a:p>
            <a:pPr>
              <a:buNone/>
            </a:pPr>
            <a:r>
              <a:rPr lang="en-US" sz="2400" dirty="0">
                <a:solidFill>
                  <a:schemeClr val="accent3">
                    <a:lumMod val="25000"/>
                  </a:schemeClr>
                </a:solidFill>
                <a:latin typeface="IBM Plex Mono Text"/>
              </a:rPr>
              <a:t>2. Interactive visualizations provide valuable understanding of optimal launch sites.</a:t>
            </a:r>
            <a:endParaRPr lang="en-US" dirty="0">
              <a:solidFill>
                <a:schemeClr val="accent3">
                  <a:lumMod val="25000"/>
                </a:schemeClr>
              </a:solidFill>
            </a:endParaRPr>
          </a:p>
          <a:p>
            <a:pPr>
              <a:buNone/>
            </a:pPr>
            <a:r>
              <a:rPr lang="en-US" sz="2400" dirty="0">
                <a:solidFill>
                  <a:schemeClr val="accent3">
                    <a:lumMod val="25000"/>
                  </a:schemeClr>
                </a:solidFill>
                <a:latin typeface="IBM Plex Mono Text"/>
              </a:rPr>
              <a:t>3. Predictive models assist in predicting successful landings accurately.</a:t>
            </a:r>
            <a:endParaRPr lang="en-US" dirty="0">
              <a:solidFill>
                <a:schemeClr val="accent3">
                  <a:lumMod val="25000"/>
                </a:schemeClr>
              </a:solidFill>
            </a:endParaRPr>
          </a:p>
          <a:p>
            <a:pPr>
              <a:buNone/>
            </a:pPr>
            <a:endParaRPr lang="en-US"/>
          </a:p>
          <a:p>
            <a:pPr>
              <a:buNone/>
            </a:pPr>
            <a:r>
              <a:rPr lang="en-US" sz="2400" b="1" dirty="0">
                <a:solidFill>
                  <a:schemeClr val="accent3">
                    <a:lumMod val="25000"/>
                  </a:schemeClr>
                </a:solidFill>
                <a:latin typeface="IBM Plex Mono Text"/>
              </a:rPr>
              <a:t>Implications:</a:t>
            </a:r>
            <a:endParaRPr lang="en-US" b="1" dirty="0">
              <a:solidFill>
                <a:schemeClr val="accent3">
                  <a:lumMod val="25000"/>
                </a:schemeClr>
              </a:solidFill>
            </a:endParaRPr>
          </a:p>
          <a:p>
            <a:pPr>
              <a:buNone/>
            </a:pPr>
            <a:r>
              <a:rPr lang="en-US" sz="2400" dirty="0">
                <a:solidFill>
                  <a:schemeClr val="accent3">
                    <a:lumMod val="25000"/>
                  </a:schemeClr>
                </a:solidFill>
                <a:latin typeface="IBM Plex Mono Text"/>
              </a:rPr>
              <a:t>1. Informed decision-making </a:t>
            </a:r>
            <a:r>
              <a:rPr lang="en-US" sz="2400" dirty="0">
                <a:solidFill>
                  <a:schemeClr val="accent3">
                    <a:lumMod val="25000"/>
                  </a:schemeClr>
                </a:solidFill>
                <a:latin typeface="IBM Plex Mono Text"/>
                <a:ea typeface="Calibri"/>
                <a:cs typeface="Calibri"/>
              </a:rPr>
              <a:t>regarding cost-effectiveness and reusability </a:t>
            </a:r>
            <a:r>
              <a:rPr lang="en-US" sz="2400" dirty="0">
                <a:solidFill>
                  <a:schemeClr val="accent3">
                    <a:lumMod val="25000"/>
                  </a:schemeClr>
                </a:solidFill>
                <a:latin typeface="IBM Plex Mono Text"/>
              </a:rPr>
              <a:t>of</a:t>
            </a:r>
            <a:r>
              <a:rPr lang="en-US" sz="2400" dirty="0">
                <a:solidFill>
                  <a:schemeClr val="accent3">
                    <a:lumMod val="25000"/>
                  </a:schemeClr>
                </a:solidFill>
                <a:latin typeface="IBM Plex Mono Text"/>
                <a:ea typeface="Calibri"/>
                <a:cs typeface="Calibri"/>
              </a:rPr>
              <a:t> </a:t>
            </a:r>
            <a:r>
              <a:rPr lang="en-US" sz="2400" dirty="0">
                <a:solidFill>
                  <a:schemeClr val="accent3">
                    <a:lumMod val="25000"/>
                  </a:schemeClr>
                </a:solidFill>
                <a:latin typeface="IBM Plex Mono Text"/>
              </a:rPr>
              <a:t>Falcon 9.</a:t>
            </a:r>
            <a:endParaRPr lang="en-US" sz="2400" dirty="0">
              <a:solidFill>
                <a:schemeClr val="accent3">
                  <a:lumMod val="25000"/>
                </a:schemeClr>
              </a:solidFill>
            </a:endParaRPr>
          </a:p>
          <a:p>
            <a:pPr>
              <a:buNone/>
            </a:pPr>
            <a:r>
              <a:rPr lang="en-US" sz="2400" dirty="0">
                <a:solidFill>
                  <a:schemeClr val="accent3">
                    <a:lumMod val="25000"/>
                  </a:schemeClr>
                </a:solidFill>
                <a:latin typeface="IBM Plex Mono Text"/>
                <a:ea typeface="Calibri"/>
                <a:cs typeface="Calibri"/>
              </a:rPr>
              <a:t>2. Identified crucial factors for successful first-stage landings .</a:t>
            </a:r>
            <a:endParaRPr lang="en-US" dirty="0">
              <a:solidFill>
                <a:schemeClr val="accent3">
                  <a:lumMod val="25000"/>
                </a:schemeClr>
              </a:solidFill>
            </a:endParaRPr>
          </a:p>
          <a:p>
            <a:pPr>
              <a:buNone/>
            </a:pPr>
            <a:r>
              <a:rPr lang="en-US" sz="2400" dirty="0">
                <a:solidFill>
                  <a:schemeClr val="accent3">
                    <a:lumMod val="25000"/>
                  </a:schemeClr>
                </a:solidFill>
                <a:latin typeface="IBM Plex Mono Text"/>
                <a:ea typeface="Calibri"/>
                <a:cs typeface="Calibri"/>
              </a:rPr>
              <a:t>3. Potential for increased competition in the space launch market.</a:t>
            </a:r>
            <a:endParaRPr lang="en-US" dirty="0">
              <a:solidFill>
                <a:schemeClr val="accent3">
                  <a:lumMod val="2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Model Evaluation</a:t>
            </a:r>
            <a:endParaRPr lang="en-US" dirty="0">
              <a:solidFill>
                <a:schemeClr val="accent3">
                  <a:lumMod val="25000"/>
                </a:schemeClr>
              </a:solidFill>
              <a:latin typeface="Calibri"/>
              <a:ea typeface="Calibri"/>
              <a:cs typeface="Calibri"/>
            </a:endParaRPr>
          </a:p>
          <a:p>
            <a:pPr lvl="1" indent="-342900">
              <a:lnSpc>
                <a:spcPct val="100000"/>
              </a:lnSpc>
              <a:spcBef>
                <a:spcPts val="1400"/>
              </a:spcBef>
            </a:pPr>
            <a:r>
              <a:rPr lang="en-US" dirty="0">
                <a:solidFill>
                  <a:schemeClr val="accent3">
                    <a:lumMod val="25000"/>
                  </a:schemeClr>
                </a:solidFill>
                <a:latin typeface="Abadi"/>
              </a:rPr>
              <a:t>Tasks</a:t>
            </a:r>
            <a:r>
              <a:rPr lang="en-US" dirty="0">
                <a:solidFill>
                  <a:schemeClr val="accent3">
                    <a:lumMod val="25000"/>
                  </a:schemeClr>
                </a:solidFill>
                <a:latin typeface="Abadi"/>
                <a:ea typeface="+mn-lt"/>
                <a:cs typeface="+mn-lt"/>
              </a:rPr>
              <a:t> - 5, 7, 9, and 11</a:t>
            </a:r>
            <a:endParaRPr lang="en-US">
              <a:solidFill>
                <a:schemeClr val="accent3">
                  <a:lumMod val="25000"/>
                </a:schemeClr>
              </a:solidFill>
              <a:ea typeface="Calibri"/>
              <a:cs typeface="Calibri"/>
            </a:endParaRPr>
          </a:p>
          <a:p>
            <a:pPr lvl="1" indent="-342900">
              <a:lnSpc>
                <a:spcPct val="100000"/>
              </a:lnSpc>
              <a:spcBef>
                <a:spcPts val="1400"/>
              </a:spcBef>
            </a:pPr>
            <a:r>
              <a:rPr lang="en-US" dirty="0">
                <a:solidFill>
                  <a:schemeClr val="accent3">
                    <a:lumMod val="25000"/>
                  </a:schemeClr>
                </a:solidFill>
                <a:latin typeface="Abadi"/>
                <a:ea typeface="+mn-lt"/>
                <a:cs typeface="+mn-lt"/>
              </a:rPr>
              <a:t>For each of the models built in </a:t>
            </a:r>
            <a:r>
              <a:rPr lang="en-US" dirty="0">
                <a:solidFill>
                  <a:schemeClr val="accent3">
                    <a:lumMod val="25000"/>
                  </a:schemeClr>
                </a:solidFill>
                <a:latin typeface="Abadi"/>
              </a:rPr>
              <a:t>tasks 4</a:t>
            </a:r>
            <a:r>
              <a:rPr lang="en-US" dirty="0">
                <a:solidFill>
                  <a:schemeClr val="accent3">
                    <a:lumMod val="25000"/>
                  </a:schemeClr>
                </a:solidFill>
                <a:latin typeface="Abadi"/>
                <a:ea typeface="+mn-lt"/>
                <a:cs typeface="+mn-lt"/>
              </a:rPr>
              <a:t>, </a:t>
            </a:r>
            <a:r>
              <a:rPr lang="en-US" dirty="0">
                <a:solidFill>
                  <a:schemeClr val="accent3">
                    <a:lumMod val="25000"/>
                  </a:schemeClr>
                </a:solidFill>
                <a:latin typeface="Abadi"/>
              </a:rPr>
              <a:t>6</a:t>
            </a:r>
            <a:r>
              <a:rPr lang="en-US" dirty="0">
                <a:solidFill>
                  <a:schemeClr val="accent3">
                    <a:lumMod val="25000"/>
                  </a:schemeClr>
                </a:solidFill>
                <a:latin typeface="Abadi"/>
                <a:ea typeface="+mn-lt"/>
                <a:cs typeface="+mn-lt"/>
              </a:rPr>
              <a:t>, </a:t>
            </a:r>
            <a:r>
              <a:rPr lang="en-US" dirty="0">
                <a:solidFill>
                  <a:schemeClr val="accent3">
                    <a:lumMod val="25000"/>
                  </a:schemeClr>
                </a:solidFill>
                <a:latin typeface="Abadi"/>
              </a:rPr>
              <a:t>8</a:t>
            </a:r>
            <a:r>
              <a:rPr lang="en-US" dirty="0">
                <a:solidFill>
                  <a:schemeClr val="accent3">
                    <a:lumMod val="25000"/>
                  </a:schemeClr>
                </a:solidFill>
                <a:latin typeface="Abadi"/>
                <a:ea typeface="+mn-lt"/>
                <a:cs typeface="+mn-lt"/>
              </a:rPr>
              <a:t>, and </a:t>
            </a:r>
            <a:r>
              <a:rPr lang="en-US" dirty="0">
                <a:solidFill>
                  <a:schemeClr val="accent3">
                    <a:lumMod val="25000"/>
                  </a:schemeClr>
                </a:solidFill>
                <a:latin typeface="Abadi"/>
              </a:rPr>
              <a:t>10, the accuracy on </a:t>
            </a:r>
            <a:r>
              <a:rPr lang="en-US" dirty="0">
                <a:solidFill>
                  <a:schemeClr val="accent3">
                    <a:lumMod val="25000"/>
                  </a:schemeClr>
                </a:solidFill>
                <a:latin typeface="Abadi"/>
                <a:ea typeface="+mn-lt"/>
                <a:cs typeface="+mn-lt"/>
              </a:rPr>
              <a:t>the test data was calculated using the score method</a:t>
            </a:r>
            <a:endParaRPr lang="en-US">
              <a:solidFill>
                <a:schemeClr val="accent3">
                  <a:lumMod val="25000"/>
                </a:schemeClr>
              </a:solidFill>
              <a:ea typeface="Calibri"/>
              <a:cs typeface="Calibri"/>
            </a:endParaRPr>
          </a:p>
          <a:p>
            <a:pPr lvl="1" indent="-342900">
              <a:lnSpc>
                <a:spcPct val="100000"/>
              </a:lnSpc>
              <a:spcBef>
                <a:spcPts val="1400"/>
              </a:spcBef>
            </a:pPr>
            <a:r>
              <a:rPr lang="en-US" dirty="0">
                <a:solidFill>
                  <a:schemeClr val="accent3">
                    <a:lumMod val="25000"/>
                  </a:schemeClr>
                </a:solidFill>
                <a:latin typeface="Abadi"/>
                <a:ea typeface="+mn-lt"/>
                <a:cs typeface="+mn-lt"/>
              </a:rPr>
              <a:t>Visualized the performance using confusion matrices to understand the true positives, true negatives, false positives, and false negatives</a:t>
            </a:r>
            <a:endParaRPr lang="en-US">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980886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69869"/>
            <a:ext cx="9745589" cy="4351338"/>
          </a:xfrm>
          <a:prstGeom prst="rect">
            <a:avLst/>
          </a:prstGeom>
        </p:spPr>
        <p:txBody>
          <a:bodyPr lIns="91440" tIns="45720" rIns="91440" bIns="45720" anchor="t">
            <a:noAutofit/>
          </a:bodyPr>
          <a:lstStyle/>
          <a:p>
            <a:pPr>
              <a:lnSpc>
                <a:spcPct val="100000"/>
              </a:lnSpc>
              <a:spcBef>
                <a:spcPts val="1400"/>
              </a:spcBef>
            </a:pPr>
            <a:r>
              <a:rPr lang="en-US" sz="2400" dirty="0">
                <a:solidFill>
                  <a:schemeClr val="accent3">
                    <a:lumMod val="25000"/>
                  </a:schemeClr>
                </a:solidFill>
                <a:latin typeface="Abadi"/>
              </a:rPr>
              <a:t>Model Building and Hyperparameter Tuning</a:t>
            </a:r>
            <a:endParaRPr lang="en-US" sz="2400" dirty="0">
              <a:solidFill>
                <a:schemeClr val="accent3">
                  <a:lumMod val="25000"/>
                </a:schemeClr>
              </a:solidFill>
              <a:ea typeface="Calibri"/>
              <a:cs typeface="Calibri"/>
            </a:endParaRPr>
          </a:p>
          <a:p>
            <a:pPr lvl="1" indent="-342900">
              <a:lnSpc>
                <a:spcPct val="100000"/>
              </a:lnSpc>
              <a:spcBef>
                <a:spcPts val="1400"/>
              </a:spcBef>
            </a:pPr>
            <a:r>
              <a:rPr lang="en-US" sz="2000" b="1" dirty="0">
                <a:solidFill>
                  <a:schemeClr val="accent3">
                    <a:lumMod val="25000"/>
                  </a:schemeClr>
                </a:solidFill>
                <a:latin typeface="Abadi"/>
              </a:rPr>
              <a:t>Task 4 -</a:t>
            </a:r>
            <a:r>
              <a:rPr lang="en-US" sz="2000" dirty="0">
                <a:solidFill>
                  <a:schemeClr val="accent3">
                    <a:lumMod val="25000"/>
                  </a:schemeClr>
                </a:solidFill>
                <a:latin typeface="Abadi"/>
              </a:rPr>
              <a:t> Built a logistic regression model using </a:t>
            </a:r>
            <a:r>
              <a:rPr lang="en-US" sz="2000" err="1">
                <a:solidFill>
                  <a:schemeClr val="accent3">
                    <a:lumMod val="25000"/>
                  </a:schemeClr>
                </a:solidFill>
                <a:latin typeface="Abadi"/>
              </a:rPr>
              <a:t>GridSearchCV</a:t>
            </a:r>
            <a:r>
              <a:rPr lang="en-US" sz="2000" dirty="0">
                <a:solidFill>
                  <a:schemeClr val="accent3">
                    <a:lumMod val="25000"/>
                  </a:schemeClr>
                </a:solidFill>
                <a:latin typeface="Abadi"/>
              </a:rPr>
              <a:t> with a 10-fold cross-validation to find the best hyperparameters from a specified grid</a:t>
            </a:r>
            <a:endParaRPr lang="en-US" sz="2000">
              <a:solidFill>
                <a:schemeClr val="accent3">
                  <a:lumMod val="25000"/>
                </a:schemeClr>
              </a:solidFill>
              <a:ea typeface="Calibri"/>
              <a:cs typeface="Calibri"/>
            </a:endParaRPr>
          </a:p>
          <a:p>
            <a:pPr lvl="1" indent="-342900">
              <a:lnSpc>
                <a:spcPct val="100000"/>
              </a:lnSpc>
              <a:spcBef>
                <a:spcPts val="1400"/>
              </a:spcBef>
            </a:pPr>
            <a:r>
              <a:rPr lang="en-US" sz="2000" b="1" dirty="0">
                <a:solidFill>
                  <a:schemeClr val="accent3">
                    <a:lumMod val="25000"/>
                  </a:schemeClr>
                </a:solidFill>
                <a:latin typeface="Abadi"/>
              </a:rPr>
              <a:t>Task 6 -</a:t>
            </a:r>
            <a:r>
              <a:rPr lang="en-US" sz="2000" dirty="0">
                <a:solidFill>
                  <a:schemeClr val="accent3">
                    <a:lumMod val="25000"/>
                  </a:schemeClr>
                </a:solidFill>
                <a:latin typeface="Abadi"/>
              </a:rPr>
              <a:t> Applied a similar process for SVM, exploring various kernels and other parameters</a:t>
            </a:r>
            <a:endParaRPr lang="en-US" sz="2000">
              <a:solidFill>
                <a:schemeClr val="accent3">
                  <a:lumMod val="25000"/>
                </a:schemeClr>
              </a:solidFill>
              <a:ea typeface="Calibri"/>
              <a:cs typeface="Calibri"/>
            </a:endParaRPr>
          </a:p>
          <a:p>
            <a:pPr lvl="1" indent="-342900">
              <a:lnSpc>
                <a:spcPct val="100000"/>
              </a:lnSpc>
              <a:spcBef>
                <a:spcPts val="1400"/>
              </a:spcBef>
            </a:pPr>
            <a:r>
              <a:rPr lang="en-US" sz="2000" b="1" dirty="0">
                <a:solidFill>
                  <a:schemeClr val="accent3">
                    <a:lumMod val="25000"/>
                  </a:schemeClr>
                </a:solidFill>
                <a:latin typeface="Abadi"/>
              </a:rPr>
              <a:t>Task 8 -</a:t>
            </a:r>
            <a:r>
              <a:rPr lang="en-US" sz="2000" dirty="0">
                <a:solidFill>
                  <a:schemeClr val="accent3">
                    <a:lumMod val="25000"/>
                  </a:schemeClr>
                </a:solidFill>
                <a:latin typeface="Abadi"/>
              </a:rPr>
              <a:t> Built a decision tree classifier exploring different criteria and depth levels</a:t>
            </a:r>
            <a:endParaRPr lang="en-US" sz="2000">
              <a:solidFill>
                <a:schemeClr val="accent3">
                  <a:lumMod val="25000"/>
                </a:schemeClr>
              </a:solidFill>
              <a:ea typeface="Calibri"/>
              <a:cs typeface="Calibri"/>
            </a:endParaRPr>
          </a:p>
          <a:p>
            <a:pPr lvl="1" indent="-342900">
              <a:lnSpc>
                <a:spcPct val="100000"/>
              </a:lnSpc>
              <a:spcBef>
                <a:spcPts val="1400"/>
              </a:spcBef>
            </a:pPr>
            <a:r>
              <a:rPr lang="en-US" sz="2000" b="1" dirty="0">
                <a:solidFill>
                  <a:schemeClr val="accent3">
                    <a:lumMod val="25000"/>
                  </a:schemeClr>
                </a:solidFill>
                <a:latin typeface="Abadi"/>
              </a:rPr>
              <a:t>Task 10 -</a:t>
            </a:r>
            <a:r>
              <a:rPr lang="en-US" sz="2000" dirty="0">
                <a:solidFill>
                  <a:schemeClr val="accent3">
                    <a:lumMod val="25000"/>
                  </a:schemeClr>
                </a:solidFill>
                <a:latin typeface="Abadi"/>
              </a:rPr>
              <a:t> Applied k-Nearest Neighbors (KNN) classification, tuning the number of neighbors and the distance metric</a:t>
            </a:r>
            <a:endParaRPr lang="en-US" sz="2000" dirty="0">
              <a:solidFill>
                <a:schemeClr val="accent3">
                  <a:lumMod val="25000"/>
                </a:schemeClr>
              </a:solidFill>
              <a:ea typeface="Calibri"/>
              <a:cs typeface="Calibr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503911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Model Selection</a:t>
            </a:r>
            <a:endParaRPr lang="en-US" dirty="0">
              <a:solidFill>
                <a:schemeClr val="accent3">
                  <a:lumMod val="25000"/>
                </a:schemeClr>
              </a:solidFill>
              <a:ea typeface="Calibri"/>
              <a:cs typeface="Calibri"/>
            </a:endParaRPr>
          </a:p>
          <a:p>
            <a:pPr lvl="1" indent="-342900">
              <a:lnSpc>
                <a:spcPct val="100000"/>
              </a:lnSpc>
              <a:spcBef>
                <a:spcPts val="1400"/>
              </a:spcBef>
            </a:pPr>
            <a:r>
              <a:rPr lang="en-US" b="1" dirty="0">
                <a:solidFill>
                  <a:schemeClr val="accent3">
                    <a:lumMod val="25000"/>
                  </a:schemeClr>
                </a:solidFill>
                <a:latin typeface="Abadi"/>
              </a:rPr>
              <a:t>Task 12 -</a:t>
            </a:r>
            <a:r>
              <a:rPr lang="en-US" dirty="0">
                <a:solidFill>
                  <a:schemeClr val="accent3">
                    <a:lumMod val="25000"/>
                  </a:schemeClr>
                </a:solidFill>
                <a:latin typeface="Abadi"/>
              </a:rPr>
              <a:t> Compared the accuracies of all the models on the test data</a:t>
            </a:r>
            <a:endParaRPr lang="en-US">
              <a:solidFill>
                <a:schemeClr val="accent3">
                  <a:lumMod val="25000"/>
                </a:schemeClr>
              </a:solidFill>
              <a:ea typeface="Calibri" panose="020F0502020204030204"/>
              <a:cs typeface="Calibri" panose="020F0502020204030204"/>
            </a:endParaRPr>
          </a:p>
          <a:p>
            <a:pPr lvl="1" indent="-342900">
              <a:lnSpc>
                <a:spcPct val="100000"/>
              </a:lnSpc>
              <a:spcBef>
                <a:spcPts val="1400"/>
              </a:spcBef>
            </a:pPr>
            <a:r>
              <a:rPr lang="en-US" dirty="0">
                <a:solidFill>
                  <a:schemeClr val="accent3">
                    <a:lumMod val="25000"/>
                  </a:schemeClr>
                </a:solidFill>
                <a:latin typeface="Abadi"/>
              </a:rPr>
              <a:t>Identified the best performing model, which was found to be </a:t>
            </a:r>
            <a:r>
              <a:rPr lang="en-US" b="1" dirty="0">
                <a:solidFill>
                  <a:schemeClr val="accent3">
                    <a:lumMod val="25000"/>
                  </a:schemeClr>
                </a:solidFill>
                <a:latin typeface="Abadi"/>
              </a:rPr>
              <a:t>Logistic Regression</a:t>
            </a:r>
            <a:r>
              <a:rPr lang="en-US" dirty="0">
                <a:solidFill>
                  <a:schemeClr val="accent3">
                    <a:lumMod val="25000"/>
                  </a:schemeClr>
                </a:solidFill>
                <a:latin typeface="Abadi"/>
              </a:rPr>
              <a:t> with an accuracy of </a:t>
            </a:r>
            <a:r>
              <a:rPr lang="en-US" b="1" dirty="0">
                <a:solidFill>
                  <a:schemeClr val="accent3">
                    <a:lumMod val="25000"/>
                  </a:schemeClr>
                </a:solidFill>
                <a:latin typeface="Abadi"/>
              </a:rPr>
              <a:t>83.33%</a:t>
            </a:r>
            <a:endParaRPr lang="en-US" b="1">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4084716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81140" y="1609724"/>
            <a:ext cx="4491580" cy="388674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ea typeface="+mn-lt"/>
                <a:cs typeface="+mn-lt"/>
              </a:rPr>
              <a:t>Key Phrases</a:t>
            </a:r>
            <a:endParaRPr lang="en-US" dirty="0">
              <a:solidFill>
                <a:schemeClr val="accent3">
                  <a:lumMod val="25000"/>
                </a:schemeClr>
              </a:solidFill>
              <a:ea typeface="+mn-lt"/>
              <a:cs typeface="+mn-lt"/>
            </a:endParaRPr>
          </a:p>
          <a:p>
            <a:pPr marL="342900" lvl="1" indent="0">
              <a:lnSpc>
                <a:spcPct val="100000"/>
              </a:lnSpc>
              <a:spcBef>
                <a:spcPts val="1400"/>
              </a:spcBef>
              <a:buNone/>
            </a:pPr>
            <a:r>
              <a:rPr lang="en-US" sz="1800" dirty="0">
                <a:solidFill>
                  <a:schemeClr val="accent3">
                    <a:lumMod val="25000"/>
                  </a:schemeClr>
                </a:solidFill>
                <a:ea typeface="+mn-lt"/>
                <a:cs typeface="+mn-lt"/>
              </a:rPr>
              <a:t>Exploratory Data Analysis </a:t>
            </a:r>
            <a:br>
              <a:rPr lang="en-US" sz="1800" dirty="0">
                <a:solidFill>
                  <a:schemeClr val="accent3">
                    <a:lumMod val="25000"/>
                  </a:schemeClr>
                </a:solidFill>
                <a:ea typeface="+mn-lt"/>
                <a:cs typeface="+mn-lt"/>
              </a:rPr>
            </a:br>
            <a:r>
              <a:rPr lang="en-US" sz="1800" dirty="0">
                <a:solidFill>
                  <a:schemeClr val="accent3">
                    <a:lumMod val="25000"/>
                  </a:schemeClr>
                </a:solidFill>
                <a:ea typeface="+mn-lt"/>
                <a:cs typeface="+mn-lt"/>
              </a:rPr>
              <a:t>Data Standardization </a:t>
            </a:r>
            <a:br>
              <a:rPr lang="en-US" sz="1800" dirty="0">
                <a:solidFill>
                  <a:schemeClr val="accent3">
                    <a:lumMod val="25000"/>
                  </a:schemeClr>
                </a:solidFill>
                <a:ea typeface="+mn-lt"/>
                <a:cs typeface="+mn-lt"/>
              </a:rPr>
            </a:br>
            <a:r>
              <a:rPr lang="en-US" sz="1800" dirty="0">
                <a:solidFill>
                  <a:schemeClr val="accent3">
                    <a:lumMod val="25000"/>
                  </a:schemeClr>
                </a:solidFill>
                <a:ea typeface="+mn-lt"/>
                <a:cs typeface="+mn-lt"/>
              </a:rPr>
              <a:t>Training and Testing Split</a:t>
            </a:r>
            <a:br>
              <a:rPr lang="en-US" sz="1800" dirty="0">
                <a:solidFill>
                  <a:schemeClr val="accent3">
                    <a:lumMod val="25000"/>
                  </a:schemeClr>
                </a:solidFill>
                <a:ea typeface="+mn-lt"/>
                <a:cs typeface="+mn-lt"/>
              </a:rPr>
            </a:br>
            <a:r>
              <a:rPr lang="en-US" sz="1800" dirty="0">
                <a:solidFill>
                  <a:schemeClr val="accent3">
                    <a:lumMod val="25000"/>
                  </a:schemeClr>
                </a:solidFill>
                <a:ea typeface="+mn-lt"/>
                <a:cs typeface="+mn-lt"/>
              </a:rPr>
              <a:t>Hyperparameter Tuning </a:t>
            </a:r>
            <a:br>
              <a:rPr lang="en-US" sz="1800" dirty="0">
                <a:solidFill>
                  <a:schemeClr val="accent3">
                    <a:lumMod val="25000"/>
                  </a:schemeClr>
                </a:solidFill>
                <a:ea typeface="+mn-lt"/>
                <a:cs typeface="+mn-lt"/>
              </a:rPr>
            </a:br>
            <a:r>
              <a:rPr lang="en-US" sz="1800" dirty="0">
                <a:solidFill>
                  <a:schemeClr val="accent3">
                    <a:lumMod val="25000"/>
                  </a:schemeClr>
                </a:solidFill>
                <a:ea typeface="+mn-lt"/>
                <a:cs typeface="+mn-lt"/>
              </a:rPr>
              <a:t>Model Evaluation </a:t>
            </a:r>
            <a:br>
              <a:rPr lang="en-US" sz="1800" dirty="0">
                <a:solidFill>
                  <a:schemeClr val="accent3">
                    <a:lumMod val="25000"/>
                  </a:schemeClr>
                </a:solidFill>
                <a:ea typeface="+mn-lt"/>
                <a:cs typeface="+mn-lt"/>
              </a:rPr>
            </a:br>
            <a:r>
              <a:rPr lang="en-US" sz="1800" dirty="0">
                <a:solidFill>
                  <a:schemeClr val="accent3">
                    <a:lumMod val="25000"/>
                  </a:schemeClr>
                </a:solidFill>
                <a:ea typeface="+mn-lt"/>
                <a:cs typeface="+mn-lt"/>
              </a:rPr>
              <a:t>Confusion Matrix Analysis </a:t>
            </a:r>
            <a:br>
              <a:rPr lang="en-US" sz="1800" dirty="0">
                <a:solidFill>
                  <a:schemeClr val="accent3">
                    <a:lumMod val="25000"/>
                  </a:schemeClr>
                </a:solidFill>
                <a:ea typeface="+mn-lt"/>
                <a:cs typeface="+mn-lt"/>
              </a:rPr>
            </a:br>
            <a:r>
              <a:rPr lang="en-US" sz="1800" dirty="0">
                <a:solidFill>
                  <a:schemeClr val="accent3">
                    <a:lumMod val="25000"/>
                  </a:schemeClr>
                </a:solidFill>
                <a:ea typeface="+mn-lt"/>
                <a:cs typeface="+mn-lt"/>
              </a:rPr>
              <a:t>Best Model Selection</a:t>
            </a:r>
          </a:p>
          <a:p>
            <a:pPr>
              <a:lnSpc>
                <a:spcPct val="100000"/>
              </a:lnSpc>
              <a:spcBef>
                <a:spcPts val="1400"/>
              </a:spcBef>
            </a:pPr>
            <a:r>
              <a:rPr lang="en-US" sz="2200" dirty="0">
                <a:solidFill>
                  <a:schemeClr val="accent3">
                    <a:lumMod val="25000"/>
                  </a:schemeClr>
                </a:solidFill>
                <a:latin typeface="Abadi"/>
              </a:rPr>
              <a:t>The </a:t>
            </a: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GitHub URL</a:t>
            </a:r>
            <a:r>
              <a:rPr lang="en-US" sz="2200" dirty="0">
                <a:solidFill>
                  <a:schemeClr val="accent3">
                    <a:lumMod val="25000"/>
                  </a:schemeClr>
                </a:solidFill>
                <a:latin typeface="Abadi"/>
              </a:rPr>
              <a:t> of the completed SpaceX API calls notebook</a:t>
            </a:r>
          </a:p>
          <a:p>
            <a:r>
              <a:rPr lang="en-US" sz="1200" u="sng" dirty="0">
                <a:hlinkClick r:id="rId4"/>
              </a:rPr>
              <a:t>SpaceX</a:t>
            </a:r>
            <a:r>
              <a:rPr lang="en-US" sz="1200" u="sng" dirty="0">
                <a:hlinkClick r:id="rId4">
                  <a:extLst>
                    <a:ext uri="{A12FA001-AC4F-418D-AE19-62706E023703}">
                      <ahyp:hlinkClr xmlns:ahyp="http://schemas.microsoft.com/office/drawing/2018/hyperlinkcolor" val="tx"/>
                    </a:ext>
                  </a:extLst>
                </a:hlinkClick>
              </a:rPr>
              <a:t>_Machine_Learning_Completed.ipynb</a:t>
            </a:r>
          </a:p>
          <a:p>
            <a:pPr marL="0" indent="0">
              <a:buNone/>
            </a:pPr>
            <a:endParaRPr lang="en-US" dirty="0">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Predictive Analysis (Classification)</a:t>
            </a:r>
            <a:endParaRPr lang="en-US" dirty="0"/>
          </a:p>
        </p:txBody>
      </p:sp>
      <p:grpSp>
        <p:nvGrpSpPr>
          <p:cNvPr id="26" name="Group 25">
            <a:extLst>
              <a:ext uri="{FF2B5EF4-FFF2-40B4-BE49-F238E27FC236}">
                <a16:creationId xmlns:a16="http://schemas.microsoft.com/office/drawing/2014/main" id="{87516D23-BE35-4C57-01AD-17C3FE60C57E}"/>
              </a:ext>
            </a:extLst>
          </p:cNvPr>
          <p:cNvGrpSpPr/>
          <p:nvPr/>
        </p:nvGrpSpPr>
        <p:grpSpPr>
          <a:xfrm>
            <a:off x="5459450" y="1609956"/>
            <a:ext cx="5826511" cy="3888986"/>
            <a:chOff x="6272559" y="2125699"/>
            <a:chExt cx="4804317" cy="3359304"/>
          </a:xfrm>
        </p:grpSpPr>
        <p:sp>
          <p:nvSpPr>
            <p:cNvPr id="2" name="Flowchart: Process 1">
              <a:extLst>
                <a:ext uri="{FF2B5EF4-FFF2-40B4-BE49-F238E27FC236}">
                  <a16:creationId xmlns:a16="http://schemas.microsoft.com/office/drawing/2014/main" id="{9BB22C28-A7F6-D232-BBB9-F7223DB712D6}"/>
                </a:ext>
              </a:extLst>
            </p:cNvPr>
            <p:cNvSpPr/>
            <p:nvPr/>
          </p:nvSpPr>
          <p:spPr>
            <a:xfrm>
              <a:off x="6272560" y="2125700"/>
              <a:ext cx="1793487" cy="149612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ea typeface="Calibri"/>
                  <a:cs typeface="Calibri"/>
                </a:rPr>
                <a:t>Data Preparation</a:t>
              </a:r>
            </a:p>
            <a:p>
              <a:pPr algn="ctr"/>
              <a:endParaRPr lang="en-US" sz="1400" b="1" dirty="0">
                <a:ea typeface="Calibri"/>
                <a:cs typeface="Calibri"/>
              </a:endParaRPr>
            </a:p>
            <a:p>
              <a:pPr algn="ctr"/>
              <a:r>
                <a:rPr lang="en-US" sz="1400" dirty="0">
                  <a:ea typeface="Calibri"/>
                  <a:cs typeface="Calibri"/>
                </a:rPr>
                <a:t>Load datasets</a:t>
              </a:r>
            </a:p>
            <a:p>
              <a:pPr algn="ctr"/>
              <a:r>
                <a:rPr lang="en-US" sz="1400" dirty="0">
                  <a:ea typeface="Calibri"/>
                  <a:cs typeface="Calibri"/>
                </a:rPr>
                <a:t>Create a NumPy array</a:t>
              </a:r>
              <a:endParaRPr lang="en-US" dirty="0"/>
            </a:p>
            <a:p>
              <a:pPr algn="ctr"/>
              <a:r>
                <a:rPr lang="en-US" sz="1400" dirty="0">
                  <a:ea typeface="Calibri"/>
                  <a:cs typeface="Calibri"/>
                </a:rPr>
                <a:t> Standardize feature set</a:t>
              </a:r>
              <a:endParaRPr lang="en-US" sz="1400" dirty="0"/>
            </a:p>
            <a:p>
              <a:pPr algn="ctr"/>
              <a:endParaRPr lang="en-US" dirty="0">
                <a:ea typeface="Calibri"/>
                <a:cs typeface="Calibri"/>
              </a:endParaRPr>
            </a:p>
          </p:txBody>
        </p:sp>
        <p:sp>
          <p:nvSpPr>
            <p:cNvPr id="7" name="Arrow: Right 6">
              <a:extLst>
                <a:ext uri="{FF2B5EF4-FFF2-40B4-BE49-F238E27FC236}">
                  <a16:creationId xmlns:a16="http://schemas.microsoft.com/office/drawing/2014/main" id="{C5249C22-47A2-D079-D425-7BCB36A3646A}"/>
                </a:ext>
              </a:extLst>
            </p:cNvPr>
            <p:cNvSpPr/>
            <p:nvPr/>
          </p:nvSpPr>
          <p:spPr>
            <a:xfrm>
              <a:off x="8121803" y="2186102"/>
              <a:ext cx="325245" cy="223024"/>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Process 17">
              <a:extLst>
                <a:ext uri="{FF2B5EF4-FFF2-40B4-BE49-F238E27FC236}">
                  <a16:creationId xmlns:a16="http://schemas.microsoft.com/office/drawing/2014/main" id="{16311DDA-37B3-F2A2-9AA3-93F85E20859B}"/>
                </a:ext>
              </a:extLst>
            </p:cNvPr>
            <p:cNvSpPr/>
            <p:nvPr/>
          </p:nvSpPr>
          <p:spPr>
            <a:xfrm>
              <a:off x="6272559" y="3988882"/>
              <a:ext cx="1793487" cy="149612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ea typeface="Calibri"/>
                  <a:cs typeface="Calibri"/>
                </a:rPr>
                <a:t>Model</a:t>
              </a:r>
              <a:r>
                <a:rPr lang="en-US" b="1" dirty="0">
                  <a:ea typeface="+mn-lt"/>
                  <a:cs typeface="+mn-lt"/>
                </a:rPr>
                <a:t> Selection</a:t>
              </a:r>
            </a:p>
            <a:p>
              <a:pPr algn="ctr"/>
              <a:endParaRPr lang="en-US" dirty="0">
                <a:ea typeface="Calibri"/>
                <a:cs typeface="Calibri"/>
              </a:endParaRPr>
            </a:p>
            <a:p>
              <a:pPr algn="ctr"/>
              <a:r>
                <a:rPr lang="en-US" sz="1400" dirty="0">
                  <a:ea typeface="Calibri"/>
                  <a:cs typeface="Calibri"/>
                </a:rPr>
                <a:t>Logistic Regression</a:t>
              </a:r>
            </a:p>
            <a:p>
              <a:pPr algn="ctr"/>
              <a:r>
                <a:rPr lang="en-US" sz="1400" dirty="0">
                  <a:ea typeface="Calibri"/>
                  <a:cs typeface="Calibri"/>
                </a:rPr>
                <a:t>accuracy of 83.33%</a:t>
              </a:r>
              <a:endParaRPr lang="en-US" dirty="0"/>
            </a:p>
          </p:txBody>
        </p:sp>
        <p:grpSp>
          <p:nvGrpSpPr>
            <p:cNvPr id="25" name="Group 24">
              <a:extLst>
                <a:ext uri="{FF2B5EF4-FFF2-40B4-BE49-F238E27FC236}">
                  <a16:creationId xmlns:a16="http://schemas.microsoft.com/office/drawing/2014/main" id="{8664AF31-B371-71E6-DB63-DF0C6D46C721}"/>
                </a:ext>
              </a:extLst>
            </p:cNvPr>
            <p:cNvGrpSpPr/>
            <p:nvPr/>
          </p:nvGrpSpPr>
          <p:grpSpPr>
            <a:xfrm>
              <a:off x="8493510" y="2125699"/>
              <a:ext cx="2583366" cy="3358575"/>
              <a:chOff x="8493510" y="2125699"/>
              <a:chExt cx="2583366" cy="2759327"/>
            </a:xfrm>
          </p:grpSpPr>
          <p:sp>
            <p:nvSpPr>
              <p:cNvPr id="8" name="Flowchart: Process 7">
                <a:extLst>
                  <a:ext uri="{FF2B5EF4-FFF2-40B4-BE49-F238E27FC236}">
                    <a16:creationId xmlns:a16="http://schemas.microsoft.com/office/drawing/2014/main" id="{32530FFD-DED8-DE39-A40D-8CEF68B52088}"/>
                  </a:ext>
                </a:extLst>
              </p:cNvPr>
              <p:cNvSpPr/>
              <p:nvPr/>
            </p:nvSpPr>
            <p:spPr>
              <a:xfrm>
                <a:off x="8493511" y="2125699"/>
                <a:ext cx="2583365" cy="34383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ea typeface="+mn-lt"/>
                    <a:cs typeface="+mn-lt"/>
                  </a:rPr>
                  <a:t>Split data into training and test sets</a:t>
                </a:r>
                <a:endParaRPr lang="en-US" sz="1600" dirty="0"/>
              </a:p>
            </p:txBody>
          </p:sp>
          <p:sp>
            <p:nvSpPr>
              <p:cNvPr id="9" name="Arrow: Down 8">
                <a:extLst>
                  <a:ext uri="{FF2B5EF4-FFF2-40B4-BE49-F238E27FC236}">
                    <a16:creationId xmlns:a16="http://schemas.microsoft.com/office/drawing/2014/main" id="{22AACB29-72CE-9A69-DD13-B003D1159162}"/>
                  </a:ext>
                </a:extLst>
              </p:cNvPr>
              <p:cNvSpPr/>
              <p:nvPr/>
            </p:nvSpPr>
            <p:spPr>
              <a:xfrm>
                <a:off x="9710853" y="2511346"/>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FC426C73-4762-B5AB-5099-4A0EB4413A86}"/>
                  </a:ext>
                </a:extLst>
              </p:cNvPr>
              <p:cNvSpPr/>
              <p:nvPr/>
            </p:nvSpPr>
            <p:spPr>
              <a:xfrm>
                <a:off x="8493510" y="2725077"/>
                <a:ext cx="2583365" cy="125061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ea typeface="+mn-lt"/>
                    <a:cs typeface="+mn-lt"/>
                  </a:rPr>
                  <a:t>Model Building and Hyperparameter Tuning</a:t>
                </a:r>
              </a:p>
              <a:p>
                <a:pPr algn="ctr"/>
                <a:r>
                  <a:rPr lang="en-US" sz="800" dirty="0" err="1">
                    <a:ea typeface="+mn-lt"/>
                    <a:cs typeface="+mn-lt"/>
                  </a:rPr>
                  <a:t>ll</a:t>
                </a:r>
                <a:br>
                  <a:rPr lang="en-US" sz="1400" dirty="0">
                    <a:ea typeface="+mn-lt"/>
                    <a:cs typeface="+mn-lt"/>
                  </a:rPr>
                </a:br>
                <a:r>
                  <a:rPr lang="en-US" sz="1400" dirty="0">
                    <a:ea typeface="+mn-lt"/>
                    <a:cs typeface="+mn-lt"/>
                  </a:rPr>
                  <a:t>Logistic Regression</a:t>
                </a:r>
                <a:endParaRPr lang="en-US" sz="1400" dirty="0">
                  <a:ea typeface="Calibri"/>
                  <a:cs typeface="Calibri"/>
                </a:endParaRPr>
              </a:p>
              <a:p>
                <a:pPr algn="ctr"/>
                <a:r>
                  <a:rPr lang="en-US" sz="1400" dirty="0">
                    <a:ea typeface="+mn-lt"/>
                    <a:cs typeface="+mn-lt"/>
                  </a:rPr>
                  <a:t>Support Vector Machine</a:t>
                </a:r>
                <a:endParaRPr lang="en-US" sz="1400" dirty="0">
                  <a:ea typeface="Calibri"/>
                  <a:cs typeface="Calibri"/>
                </a:endParaRPr>
              </a:p>
              <a:p>
                <a:pPr algn="ctr"/>
                <a:r>
                  <a:rPr lang="en-US" sz="1400" dirty="0">
                    <a:ea typeface="+mn-lt"/>
                    <a:cs typeface="+mn-lt"/>
                  </a:rPr>
                  <a:t>Decision Tree Classifier</a:t>
                </a:r>
                <a:endParaRPr lang="en-US" sz="1400" dirty="0">
                  <a:ea typeface="Calibri"/>
                  <a:cs typeface="Calibri"/>
                </a:endParaRPr>
              </a:p>
              <a:p>
                <a:pPr algn="ctr"/>
                <a:r>
                  <a:rPr lang="en-US" sz="1400" dirty="0">
                    <a:ea typeface="+mn-lt"/>
                    <a:cs typeface="+mn-lt"/>
                  </a:rPr>
                  <a:t>k-Nearest Neighbors</a:t>
                </a:r>
                <a:endParaRPr lang="en-US" sz="1400" dirty="0"/>
              </a:p>
              <a:p>
                <a:pPr algn="ctr"/>
                <a:endParaRPr lang="en-US" sz="1600" dirty="0">
                  <a:ea typeface="+mn-lt"/>
                  <a:cs typeface="+mn-lt"/>
                </a:endParaRPr>
              </a:p>
            </p:txBody>
          </p:sp>
          <p:sp>
            <p:nvSpPr>
              <p:cNvPr id="11" name="Flowchart: Process 10">
                <a:extLst>
                  <a:ext uri="{FF2B5EF4-FFF2-40B4-BE49-F238E27FC236}">
                    <a16:creationId xmlns:a16="http://schemas.microsoft.com/office/drawing/2014/main" id="{364A4E7E-4519-4665-4090-6DEA3AC84CB7}"/>
                  </a:ext>
                </a:extLst>
              </p:cNvPr>
              <p:cNvSpPr/>
              <p:nvPr/>
            </p:nvSpPr>
            <p:spPr>
              <a:xfrm>
                <a:off x="8493511" y="4221347"/>
                <a:ext cx="2583365" cy="66367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ea typeface="+mn-lt"/>
                    <a:cs typeface="+mn-lt"/>
                  </a:rPr>
                  <a:t>Model Evaluation</a:t>
                </a:r>
              </a:p>
              <a:p>
                <a:pPr algn="ctr"/>
                <a:r>
                  <a:rPr lang="en-US" sz="1600" dirty="0">
                    <a:ea typeface="Calibri" panose="020F0502020204030204"/>
                    <a:cs typeface="Calibri" panose="020F0502020204030204"/>
                  </a:rPr>
                  <a:t>visualize performance using confusion matrices</a:t>
                </a:r>
                <a:endParaRPr lang="en-US" sz="1600" dirty="0"/>
              </a:p>
            </p:txBody>
          </p:sp>
          <p:sp>
            <p:nvSpPr>
              <p:cNvPr id="16" name="Arrow: Down 15">
                <a:extLst>
                  <a:ext uri="{FF2B5EF4-FFF2-40B4-BE49-F238E27FC236}">
                    <a16:creationId xmlns:a16="http://schemas.microsoft.com/office/drawing/2014/main" id="{5AF19251-0378-FD60-4CD9-C38A81C0095F}"/>
                  </a:ext>
                </a:extLst>
              </p:cNvPr>
              <p:cNvSpPr/>
              <p:nvPr/>
            </p:nvSpPr>
            <p:spPr>
              <a:xfrm>
                <a:off x="9741502" y="4010915"/>
                <a:ext cx="144037" cy="171915"/>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Arrow: Right 22">
              <a:extLst>
                <a:ext uri="{FF2B5EF4-FFF2-40B4-BE49-F238E27FC236}">
                  <a16:creationId xmlns:a16="http://schemas.microsoft.com/office/drawing/2014/main" id="{F1E83321-80D3-C81E-D0EA-FA2C1CBC850E}"/>
                </a:ext>
              </a:extLst>
            </p:cNvPr>
            <p:cNvSpPr/>
            <p:nvPr/>
          </p:nvSpPr>
          <p:spPr>
            <a:xfrm rot="10800000">
              <a:off x="8121802" y="5201577"/>
              <a:ext cx="325245" cy="223024"/>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D59B9286-81BF-D216-AD63-3A02BB6B5816}"/>
              </a:ext>
            </a:extLst>
          </p:cNvPr>
          <p:cNvSpPr txBox="1"/>
          <p:nvPr/>
        </p:nvSpPr>
        <p:spPr>
          <a:xfrm>
            <a:off x="881876" y="5704778"/>
            <a:ext cx="102284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rPr>
              <a:t>https://github.com/jeremyharkness/Applied-Data-Science-Capstone/blob/main/Week-4%20-%20Predictive%20Analysis%20-%20Classification/02%20-%20App%20Item%C2%A0-%20Hands-on%20Lab%20-%20Complete%20the%20Machine%20Learning%20Prediction%20lab/SpaceX_Machine_Learning_Completed.ipynb</a:t>
            </a:r>
          </a:p>
        </p:txBody>
      </p:sp>
    </p:spTree>
    <p:extLst>
      <p:ext uri="{BB962C8B-B14F-4D97-AF65-F5344CB8AC3E}">
        <p14:creationId xmlns:p14="http://schemas.microsoft.com/office/powerpoint/2010/main" val="687472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9" name="Content Placeholder 2">
            <a:extLst>
              <a:ext uri="{FF2B5EF4-FFF2-40B4-BE49-F238E27FC236}">
                <a16:creationId xmlns:a16="http://schemas.microsoft.com/office/drawing/2014/main" id="{BAF27B74-53EE-2C73-1B23-843B975AC3D7}"/>
              </a:ext>
            </a:extLst>
          </p:cNvPr>
          <p:cNvSpPr txBox="1">
            <a:spLocks/>
          </p:cNvSpPr>
          <p:nvPr/>
        </p:nvSpPr>
        <p:spPr>
          <a:xfrm>
            <a:off x="770011" y="1800270"/>
            <a:ext cx="3932238" cy="40810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a:rPr>
              <a:t>The plot allows for a deeper dive into each launch site to visualize its detailed launch records.</a:t>
            </a:r>
            <a:endParaRPr lang="en-US" sz="2200" dirty="0">
              <a:solidFill>
                <a:schemeClr val="accent3">
                  <a:lumMod val="25000"/>
                </a:schemeClr>
              </a:solidFill>
              <a:latin typeface="Abadi"/>
            </a:endParaRPr>
          </a:p>
          <a:p>
            <a:pPr>
              <a:lnSpc>
                <a:spcPct val="100000"/>
              </a:lnSpc>
              <a:spcBef>
                <a:spcPts val="1400"/>
              </a:spcBef>
            </a:pPr>
            <a:r>
              <a:rPr lang="en-CA" sz="2200" dirty="0">
                <a:solidFill>
                  <a:schemeClr val="accent3">
                    <a:lumMod val="25000"/>
                  </a:schemeClr>
                </a:solidFill>
                <a:latin typeface="Abadi"/>
              </a:rPr>
              <a:t>By observing the scatter points, we can identify patterns in flight numbers and their success rates at different launch sites</a:t>
            </a:r>
            <a:endParaRPr lang="en-US" dirty="0">
              <a:solidFill>
                <a:schemeClr val="accent3">
                  <a:lumMod val="25000"/>
                </a:schemeClr>
              </a:solidFill>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pic>
        <p:nvPicPr>
          <p:cNvPr id="10" name="Picture 9" descr="A graph of flight number&#10;&#10;Description automatically generated">
            <a:extLst>
              <a:ext uri="{FF2B5EF4-FFF2-40B4-BE49-F238E27FC236}">
                <a16:creationId xmlns:a16="http://schemas.microsoft.com/office/drawing/2014/main" id="{26575EB3-CFF4-91C5-DC75-1D2267DF5A70}"/>
              </a:ext>
            </a:extLst>
          </p:cNvPr>
          <p:cNvPicPr>
            <a:picLocks noChangeAspect="1"/>
          </p:cNvPicPr>
          <p:nvPr/>
        </p:nvPicPr>
        <p:blipFill>
          <a:blip r:embed="rId4"/>
          <a:stretch>
            <a:fillRect/>
          </a:stretch>
        </p:blipFill>
        <p:spPr>
          <a:xfrm>
            <a:off x="4701169" y="1799336"/>
            <a:ext cx="6585724" cy="408172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fontScale="85000" lnSpcReduction="20000"/>
          </a:bodyPr>
          <a:lstStyle/>
          <a:p>
            <a:pPr>
              <a:lnSpc>
                <a:spcPct val="100000"/>
              </a:lnSpc>
              <a:spcBef>
                <a:spcPts val="1400"/>
              </a:spcBef>
            </a:pPr>
            <a:r>
              <a:rPr lang="en-CA" sz="2200" dirty="0">
                <a:solidFill>
                  <a:schemeClr val="accent3">
                    <a:lumMod val="25000"/>
                  </a:schemeClr>
                </a:solidFill>
                <a:latin typeface="Abadi"/>
              </a:rPr>
              <a:t>This plot visualizes the relationship between different launch sites and their payload mass.</a:t>
            </a:r>
            <a:endParaRPr lang="en-US" dirty="0">
              <a:solidFill>
                <a:schemeClr val="accent3">
                  <a:lumMod val="25000"/>
                </a:schemeClr>
              </a:solidFill>
              <a:latin typeface="Abadi"/>
            </a:endParaRPr>
          </a:p>
          <a:p>
            <a:pPr>
              <a:lnSpc>
                <a:spcPct val="100000"/>
              </a:lnSpc>
              <a:spcBef>
                <a:spcPts val="1400"/>
              </a:spcBef>
            </a:pPr>
            <a:r>
              <a:rPr lang="en-CA" sz="2200">
                <a:solidFill>
                  <a:schemeClr val="accent3">
                    <a:lumMod val="25000"/>
                  </a:schemeClr>
                </a:solidFill>
                <a:latin typeface="Abadi" panose="020B0604020104020204" pitchFamily="34" charset="0"/>
              </a:rPr>
              <a:t>We can observe that for the VAFB-SLC launch site, there are no rockets launched for heavy payload mass (greater than 10,000).</a:t>
            </a:r>
            <a:endParaRPr lang="en-US"/>
          </a:p>
          <a:p>
            <a:pPr>
              <a:lnSpc>
                <a:spcPct val="100000"/>
              </a:lnSpc>
              <a:spcBef>
                <a:spcPts val="1400"/>
              </a:spcBef>
            </a:pPr>
            <a:r>
              <a:rPr lang="en-CA" sz="2200">
                <a:solidFill>
                  <a:schemeClr val="accent3">
                    <a:lumMod val="25000"/>
                  </a:schemeClr>
                </a:solidFill>
                <a:latin typeface="Abadi" panose="020B0604020104020204" pitchFamily="34" charset="0"/>
              </a:rPr>
              <a:t>This suggests that certain launch sites might be preferred for specific payload mass ranges, </a:t>
            </a:r>
            <a:r>
              <a:rPr lang="en-CA" sz="2200">
                <a:solidFill>
                  <a:schemeClr val="accent3">
                    <a:lumMod val="25000"/>
                  </a:schemeClr>
                </a:solidFill>
                <a:latin typeface="Abadi"/>
              </a:rPr>
              <a:t>potentially due to infrastructure or location constraints.</a:t>
            </a:r>
            <a:endParaRPr lang="en-US"/>
          </a:p>
          <a:p>
            <a:pPr>
              <a:lnSpc>
                <a:spcPct val="100000"/>
              </a:lnSpc>
              <a:spcBef>
                <a:spcPts val="1400"/>
              </a:spcBef>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with numbers and dots&#10;&#10;Description automatically generated">
            <a:extLst>
              <a:ext uri="{FF2B5EF4-FFF2-40B4-BE49-F238E27FC236}">
                <a16:creationId xmlns:a16="http://schemas.microsoft.com/office/drawing/2014/main" id="{5A196D87-50AD-1804-1578-A0F42680FA68}"/>
              </a:ext>
            </a:extLst>
          </p:cNvPr>
          <p:cNvPicPr>
            <a:picLocks noChangeAspect="1"/>
          </p:cNvPicPr>
          <p:nvPr/>
        </p:nvPicPr>
        <p:blipFill>
          <a:blip r:embed="rId3"/>
          <a:stretch>
            <a:fillRect/>
          </a:stretch>
        </p:blipFill>
        <p:spPr>
          <a:xfrm>
            <a:off x="4701169" y="1800583"/>
            <a:ext cx="6585724" cy="408852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This bar chart displays the success rate for each orbit.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It allows us to determine which orbits have a higher success rate.</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By analyzing the bar chart, we can derive insights about the relationship between success rates and orbit types, which can be crucial for planning future launches.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different colored bars&#10;&#10;Description automatically generated">
            <a:extLst>
              <a:ext uri="{FF2B5EF4-FFF2-40B4-BE49-F238E27FC236}">
                <a16:creationId xmlns:a16="http://schemas.microsoft.com/office/drawing/2014/main" id="{6D793F9A-3EF5-1B80-C11F-3A9074AC9EB6}"/>
              </a:ext>
            </a:extLst>
          </p:cNvPr>
          <p:cNvPicPr>
            <a:picLocks noChangeAspect="1"/>
          </p:cNvPicPr>
          <p:nvPr/>
        </p:nvPicPr>
        <p:blipFill>
          <a:blip r:embed="rId3"/>
          <a:stretch>
            <a:fillRect/>
          </a:stretch>
        </p:blipFill>
        <p:spPr>
          <a:xfrm>
            <a:off x="4701169" y="1801653"/>
            <a:ext cx="6585724" cy="40910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This plot shows the relationship between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Orbit type.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In the LEO orbit, success appears to be related to the number of flights.</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Conversely, for the GTO orbit, there seems to be no relationship between the flight number and success.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This plot helps in understanding how the success rate varies with the number of flights for different orbit types, which can be essential for risk assessment and planning.</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with different colored dots&#10;&#10;Description automatically generated">
            <a:extLst>
              <a:ext uri="{FF2B5EF4-FFF2-40B4-BE49-F238E27FC236}">
                <a16:creationId xmlns:a16="http://schemas.microsoft.com/office/drawing/2014/main" id="{4CBD4947-3C13-F7A4-A7F7-27E83D022BEB}"/>
              </a:ext>
            </a:extLst>
          </p:cNvPr>
          <p:cNvPicPr>
            <a:picLocks noChangeAspect="1"/>
          </p:cNvPicPr>
          <p:nvPr/>
        </p:nvPicPr>
        <p:blipFill>
          <a:blip r:embed="rId3"/>
          <a:stretch>
            <a:fillRect/>
          </a:stretch>
        </p:blipFill>
        <p:spPr>
          <a:xfrm>
            <a:off x="4701170" y="1801497"/>
            <a:ext cx="6585723" cy="408670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45091"/>
            <a:ext cx="10268557" cy="473211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1"/>
                </a:solidFill>
                <a:latin typeface="IBM Plex Mono Text"/>
              </a:rPr>
              <a:t>Background: </a:t>
            </a:r>
            <a:br>
              <a:rPr lang="en-US" sz="2400" dirty="0">
                <a:solidFill>
                  <a:schemeClr val="tx1"/>
                </a:solidFill>
                <a:latin typeface="IBM Plex Mono Text"/>
              </a:rPr>
            </a:br>
            <a:r>
              <a:rPr lang="en-US" sz="2000" dirty="0">
                <a:solidFill>
                  <a:schemeClr val="tx1"/>
                </a:solidFill>
                <a:latin typeface="IBM Plex Mono Text"/>
              </a:rPr>
              <a:t>Rapid expansion of commercial space travel, and the emergence of </a:t>
            </a:r>
            <a:r>
              <a:rPr lang="en-US" sz="2000" dirty="0" err="1">
                <a:solidFill>
                  <a:schemeClr val="tx1"/>
                </a:solidFill>
                <a:latin typeface="IBM Plex Mono Text"/>
              </a:rPr>
              <a:t>SpaceY</a:t>
            </a:r>
            <a:r>
              <a:rPr lang="en-US" sz="2000" dirty="0">
                <a:solidFill>
                  <a:schemeClr val="tx1"/>
                </a:solidFill>
                <a:latin typeface="IBM Plex Mono Text"/>
              </a:rPr>
              <a:t>, as new competitor, requires understanding of costs and reliability of reusable rockets.</a:t>
            </a:r>
            <a:endParaRPr lang="en-US" sz="2000" dirty="0">
              <a:solidFill>
                <a:schemeClr val="tx1"/>
              </a:solidFill>
            </a:endParaRPr>
          </a:p>
          <a:p>
            <a:pPr marL="0" indent="0">
              <a:buNone/>
            </a:pPr>
            <a:endParaRPr lang="en-US" sz="2400" dirty="0">
              <a:solidFill>
                <a:schemeClr val="tx1"/>
              </a:solidFill>
              <a:latin typeface="IBM Plex Mono Text"/>
            </a:endParaRPr>
          </a:p>
          <a:p>
            <a:r>
              <a:rPr lang="en-US" sz="2400" dirty="0">
                <a:solidFill>
                  <a:schemeClr val="tx1"/>
                </a:solidFill>
                <a:latin typeface="IBM Plex Mono Text"/>
              </a:rPr>
              <a:t>Determine Falcon 9 Launch Cost Estimation</a:t>
            </a:r>
          </a:p>
          <a:p>
            <a:pPr lvl="1"/>
            <a:r>
              <a:rPr lang="en-US" sz="1800" dirty="0">
                <a:solidFill>
                  <a:schemeClr val="tx1"/>
                </a:solidFill>
                <a:latin typeface="IBM Plex Mono Text"/>
              </a:rPr>
              <a:t>Gather SpaceX cost data.</a:t>
            </a:r>
          </a:p>
          <a:p>
            <a:pPr lvl="1"/>
            <a:r>
              <a:rPr lang="en-US" sz="1800" dirty="0">
                <a:solidFill>
                  <a:schemeClr val="tx1"/>
                </a:solidFill>
                <a:latin typeface="IBM Plex Mono Text"/>
              </a:rPr>
              <a:t>Develop cost estimation models.</a:t>
            </a:r>
          </a:p>
          <a:p>
            <a:pPr lvl="1"/>
            <a:r>
              <a:rPr lang="en-US" sz="1800" dirty="0">
                <a:solidFill>
                  <a:schemeClr val="tx1"/>
                </a:solidFill>
                <a:latin typeface="IBM Plex Mono Text"/>
              </a:rPr>
              <a:t>Create informative dashboards.</a:t>
            </a:r>
          </a:p>
          <a:p>
            <a:pPr marL="457200" lvl="1" indent="0">
              <a:buNone/>
            </a:pPr>
            <a:endParaRPr lang="en-US" sz="1800" dirty="0">
              <a:solidFill>
                <a:schemeClr val="tx1"/>
              </a:solidFill>
              <a:latin typeface="IBM Plex Mono Text"/>
            </a:endParaRPr>
          </a:p>
          <a:p>
            <a:r>
              <a:rPr lang="en-US" sz="2400" dirty="0">
                <a:solidFill>
                  <a:schemeClr val="tx1"/>
                </a:solidFill>
                <a:latin typeface="IBM Plex Mono Text"/>
              </a:rPr>
              <a:t>First Stage Reusability Prediction</a:t>
            </a:r>
          </a:p>
          <a:p>
            <a:pPr lvl="1"/>
            <a:r>
              <a:rPr lang="en-US" sz="1800" dirty="0">
                <a:solidFill>
                  <a:schemeClr val="tx1"/>
                </a:solidFill>
                <a:latin typeface="IBM Plex Mono Text"/>
              </a:rPr>
              <a:t>Utilize machine learning.</a:t>
            </a:r>
          </a:p>
          <a:p>
            <a:pPr lvl="1"/>
            <a:r>
              <a:rPr lang="en-US" sz="1800" dirty="0">
                <a:solidFill>
                  <a:schemeClr val="tx1"/>
                </a:solidFill>
                <a:latin typeface="IBM Plex Mono Text"/>
              </a:rPr>
              <a:t>Analyze public information.</a:t>
            </a:r>
          </a:p>
          <a:p>
            <a:pPr lvl="1"/>
            <a:r>
              <a:rPr lang="en-US" sz="1800" dirty="0">
                <a:solidFill>
                  <a:schemeClr val="tx1"/>
                </a:solidFill>
                <a:latin typeface="IBM Plex Mono Text"/>
              </a:rPr>
              <a:t>Forecast Falcon 9 first stage reusability.</a:t>
            </a:r>
            <a:endParaRPr lang="en-US" sz="1800">
              <a:solidFill>
                <a:schemeClr val="tx1"/>
              </a:solidFill>
              <a:latin typeface="IBM Plex Mono Text"/>
              <a:cs typeface="Aria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This scatter plot visualizes the relationship between Payload and Orbit type.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We can observe that with heavier payloads, the successful landing rates are higher for Polar, LEO, and ISS orbits.</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the GTO orbit, the distinction is less clear as both successful and unsuccessful landings are observed for various payload masses.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This indicates that the success of a landing might be influenced by both the payload's weight and the intended orbit.</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of mass versus orbit type&#10;&#10;Description automatically generated">
            <a:extLst>
              <a:ext uri="{FF2B5EF4-FFF2-40B4-BE49-F238E27FC236}">
                <a16:creationId xmlns:a16="http://schemas.microsoft.com/office/drawing/2014/main" id="{3F385930-FD1F-456C-1C72-3362D0EC4E0B}"/>
              </a:ext>
            </a:extLst>
          </p:cNvPr>
          <p:cNvPicPr>
            <a:picLocks noChangeAspect="1"/>
          </p:cNvPicPr>
          <p:nvPr/>
        </p:nvPicPr>
        <p:blipFill>
          <a:blip r:embed="rId3"/>
          <a:stretch>
            <a:fillRect/>
          </a:stretch>
        </p:blipFill>
        <p:spPr>
          <a:xfrm>
            <a:off x="4701170" y="1770824"/>
            <a:ext cx="6585723" cy="409693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a:rPr>
              <a:t>This plot represents the trend in the average launch success rate over the years.</a:t>
            </a:r>
            <a:endParaRPr lang="en-US"/>
          </a:p>
          <a:p>
            <a:pPr>
              <a:lnSpc>
                <a:spcPct val="100000"/>
              </a:lnSpc>
              <a:spcBef>
                <a:spcPts val="1400"/>
              </a:spcBef>
            </a:pPr>
            <a:r>
              <a:rPr lang="en-US" sz="2200" dirty="0">
                <a:solidFill>
                  <a:schemeClr val="accent3">
                    <a:lumMod val="25000"/>
                  </a:schemeClr>
                </a:solidFill>
                <a:latin typeface="Abadi"/>
              </a:rPr>
              <a:t>It allows us to understand how SpaceX's launch success rate has evolved over time.</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By analyzing the trend, we can gain insights into the improvements or challenges faced by SpaceX in ensuring successful launches.</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 going up&#10;&#10;Description automatically generated">
            <a:extLst>
              <a:ext uri="{FF2B5EF4-FFF2-40B4-BE49-F238E27FC236}">
                <a16:creationId xmlns:a16="http://schemas.microsoft.com/office/drawing/2014/main" id="{9E0013F1-F9B8-FB4C-4C9C-0A21ED37BE67}"/>
              </a:ext>
            </a:extLst>
          </p:cNvPr>
          <p:cNvPicPr>
            <a:picLocks noChangeAspect="1"/>
          </p:cNvPicPr>
          <p:nvPr/>
        </p:nvPicPr>
        <p:blipFill>
          <a:blip r:embed="rId3"/>
          <a:stretch>
            <a:fillRect/>
          </a:stretch>
        </p:blipFill>
        <p:spPr>
          <a:xfrm>
            <a:off x="4701168" y="1775515"/>
            <a:ext cx="6585725" cy="41061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2691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DISTINCT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a:rPr>
              <a:t>Launch_Site</a:t>
            </a:r>
            <a:br>
              <a:rPr lang="en-US" sz="2200" dirty="0">
                <a:solidFill>
                  <a:schemeClr val="accent3">
                    <a:lumMod val="25000"/>
                  </a:schemeClr>
                </a:solidFill>
                <a:latin typeface="Abadi"/>
              </a:rPr>
            </a:br>
            <a:r>
              <a:rPr lang="en-US" sz="2200" dirty="0">
                <a:solidFill>
                  <a:schemeClr val="accent3">
                    <a:lumMod val="25000"/>
                  </a:schemeClr>
                </a:solidFill>
                <a:latin typeface="Abadi"/>
              </a:rPr>
              <a:t>CCAFS LC-40</a:t>
            </a:r>
            <a:br>
              <a:rPr lang="en-US" sz="2200" dirty="0">
                <a:solidFill>
                  <a:schemeClr val="accent3">
                    <a:lumMod val="25000"/>
                  </a:schemeClr>
                </a:solidFill>
                <a:latin typeface="Abadi"/>
              </a:rPr>
            </a:br>
            <a:r>
              <a:rPr lang="en-US" sz="2200" dirty="0">
                <a:solidFill>
                  <a:schemeClr val="accent3">
                    <a:lumMod val="25000"/>
                  </a:schemeClr>
                </a:solidFill>
                <a:latin typeface="Abadi"/>
              </a:rPr>
              <a:t>VAFB SLC-4E</a:t>
            </a:r>
            <a:br>
              <a:rPr lang="en-US" sz="2200" dirty="0">
                <a:solidFill>
                  <a:schemeClr val="accent3">
                    <a:lumMod val="25000"/>
                  </a:schemeClr>
                </a:solidFill>
                <a:latin typeface="Abadi"/>
              </a:rPr>
            </a:br>
            <a:r>
              <a:rPr lang="en-US" sz="2200" dirty="0">
                <a:solidFill>
                  <a:schemeClr val="accent3">
                    <a:lumMod val="25000"/>
                  </a:schemeClr>
                </a:solidFill>
                <a:latin typeface="Abadi"/>
              </a:rPr>
              <a:t>KSC LC-39A</a:t>
            </a:r>
            <a:br>
              <a:rPr lang="en-US" sz="2200" dirty="0">
                <a:solidFill>
                  <a:schemeClr val="accent3">
                    <a:lumMod val="25000"/>
                  </a:schemeClr>
                </a:solidFill>
                <a:latin typeface="Abadi"/>
              </a:rPr>
            </a:br>
            <a:r>
              <a:rPr lang="en-US" sz="2200" dirty="0">
                <a:solidFill>
                  <a:schemeClr val="accent3">
                    <a:lumMod val="25000"/>
                  </a:schemeClr>
                </a:solidFill>
                <a:latin typeface="Abadi"/>
              </a:rPr>
              <a:t>CCAFS SLC-40</a:t>
            </a:r>
          </a:p>
          <a:p>
            <a:pPr>
              <a:lnSpc>
                <a:spcPct val="100000"/>
              </a:lnSpc>
              <a:spcBef>
                <a:spcPts val="1400"/>
              </a:spcBef>
            </a:pPr>
            <a:r>
              <a:rPr lang="en-US" sz="2200" dirty="0">
                <a:solidFill>
                  <a:schemeClr val="accent3">
                    <a:lumMod val="25000"/>
                  </a:schemeClr>
                </a:solidFill>
                <a:latin typeface="Abadi"/>
              </a:rPr>
              <a:t>These launch sites represent the different locations from which SpaceX has conducted its launches, as recorded in the "SPACEXTABLE" table.</a:t>
            </a:r>
            <a:endParaRPr lang="en-US"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7E84986D-5964-A087-F35E-41737D9CB2C8}"/>
              </a:ext>
            </a:extLst>
          </p:cNvPr>
          <p:cNvPicPr>
            <a:picLocks noChangeAspect="1"/>
          </p:cNvPicPr>
          <p:nvPr/>
        </p:nvPicPr>
        <p:blipFill>
          <a:blip r:embed="rId3"/>
          <a:stretch>
            <a:fillRect/>
          </a:stretch>
        </p:blipFill>
        <p:spPr>
          <a:xfrm>
            <a:off x="6099717" y="1825639"/>
            <a:ext cx="5187176" cy="31277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 FROM SPACEXTABLE WHERE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LIKE 'CCA%' LIMIT 5;</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Result</a:t>
            </a:r>
          </a:p>
          <a:p>
            <a:pPr marL="457200" lvl="1" indent="0">
              <a:lnSpc>
                <a:spcPct val="100000"/>
              </a:lnSpc>
              <a:buNone/>
            </a:pPr>
            <a:r>
              <a:rPr lang="en-US" sz="1800" dirty="0" err="1">
                <a:solidFill>
                  <a:schemeClr val="accent3">
                    <a:lumMod val="25000"/>
                  </a:schemeClr>
                </a:solidFill>
                <a:latin typeface="Abadi"/>
              </a:rPr>
              <a:t>Launch_Site</a:t>
            </a:r>
          </a:p>
          <a:p>
            <a:pPr marL="457200" lvl="1" indent="0">
              <a:lnSpc>
                <a:spcPct val="100000"/>
              </a:lnSpc>
              <a:buNone/>
            </a:pPr>
            <a:r>
              <a:rPr lang="en-US" sz="1800">
                <a:solidFill>
                  <a:schemeClr val="accent3">
                    <a:lumMod val="25000"/>
                  </a:schemeClr>
                </a:solidFill>
                <a:latin typeface="Abadi"/>
              </a:rPr>
              <a:t>CCAFS LC-40</a:t>
            </a:r>
            <a:endParaRPr lang="en-US" sz="1800">
              <a:solidFill>
                <a:schemeClr val="accent3">
                  <a:lumMod val="25000"/>
                </a:schemeClr>
              </a:solidFill>
              <a:latin typeface="Calibri" panose="020F0502020204030204"/>
              <a:ea typeface="Calibri"/>
              <a:cs typeface="Calibri"/>
            </a:endParaRPr>
          </a:p>
          <a:p>
            <a:pPr marL="457200" lvl="1" indent="0">
              <a:lnSpc>
                <a:spcPct val="100000"/>
              </a:lnSpc>
              <a:buNone/>
            </a:pPr>
            <a:r>
              <a:rPr lang="en-US" sz="1800" dirty="0">
                <a:solidFill>
                  <a:schemeClr val="accent3">
                    <a:lumMod val="25000"/>
                  </a:schemeClr>
                </a:solidFill>
                <a:latin typeface="Abadi"/>
              </a:rPr>
              <a:t>CCAFS SLC-40</a:t>
            </a:r>
            <a:endParaRPr lang="en-US" sz="1800" dirty="0">
              <a:solidFill>
                <a:schemeClr val="accent3">
                  <a:lumMod val="25000"/>
                </a:schemeClr>
              </a:solidFill>
              <a:ea typeface="Calibri"/>
              <a:cs typeface="Calibri"/>
            </a:endParaRPr>
          </a:p>
          <a:p>
            <a:pPr>
              <a:lnSpc>
                <a:spcPct val="100000"/>
              </a:lnSpc>
              <a:spcBef>
                <a:spcPts val="1400"/>
              </a:spcBef>
            </a:pPr>
            <a:r>
              <a:rPr lang="en-US" sz="2200" dirty="0">
                <a:solidFill>
                  <a:schemeClr val="accent3">
                    <a:lumMod val="25000"/>
                  </a:schemeClr>
                </a:solidFill>
                <a:latin typeface="Abadi"/>
              </a:rPr>
              <a:t>When using the LIMIT 5 clause in the query, it means the query will return at most 5 records that match the criteria. If there are fewer than 5 records that match as in this case, where only 2 records match, then only those matching records will be returned</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753856"/>
            <a:ext cx="9745589" cy="242310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filters the records in the SPACEXTABLE where the "Customer" column value starts with "NASA (CRS)". It then sums up the values in the "PAYLOAD_MASS__KG_" column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shot of a message&#10;&#10;Description automatically generated">
            <a:extLst>
              <a:ext uri="{FF2B5EF4-FFF2-40B4-BE49-F238E27FC236}">
                <a16:creationId xmlns:a16="http://schemas.microsoft.com/office/drawing/2014/main" id="{A0590486-52B5-3772-4C89-B73D7FDE91D8}"/>
              </a:ext>
            </a:extLst>
          </p:cNvPr>
          <p:cNvPicPr>
            <a:picLocks noChangeAspect="1"/>
          </p:cNvPicPr>
          <p:nvPr/>
        </p:nvPicPr>
        <p:blipFill>
          <a:blip r:embed="rId3"/>
          <a:stretch>
            <a:fillRect/>
          </a:stretch>
        </p:blipFill>
        <p:spPr>
          <a:xfrm>
            <a:off x="770363" y="1446153"/>
            <a:ext cx="7008541" cy="18980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41929"/>
            <a:ext cx="9745589" cy="21350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a:t>
            </a:r>
            <a:r>
              <a:rPr lang="en-US" sz="2200" dirty="0" err="1">
                <a:solidFill>
                  <a:schemeClr val="accent3">
                    <a:lumMod val="25000"/>
                  </a:schemeClr>
                </a:solidFill>
                <a:ea typeface="+mn-lt"/>
                <a:cs typeface="+mn-lt"/>
              </a:rPr>
              <a:t>sql</a:t>
            </a:r>
            <a:r>
              <a:rPr lang="en-US" sz="2200" dirty="0">
                <a:solidFill>
                  <a:schemeClr val="accent3">
                    <a:lumMod val="25000"/>
                  </a:schemeClr>
                </a:solidFill>
                <a:ea typeface="+mn-lt"/>
                <a:cs typeface="+mn-lt"/>
              </a:rPr>
              <a:t> SELECT AVG("PAYLOAD_MASS__KG_") FROM SPACEXTABLE WHERE "</a:t>
            </a:r>
            <a:r>
              <a:rPr lang="en-US" sz="2200" dirty="0" err="1">
                <a:solidFill>
                  <a:schemeClr val="accent3">
                    <a:lumMod val="25000"/>
                  </a:schemeClr>
                </a:solidFill>
                <a:ea typeface="+mn-lt"/>
                <a:cs typeface="+mn-lt"/>
              </a:rPr>
              <a:t>Booster_Version</a:t>
            </a:r>
            <a:r>
              <a:rPr lang="en-US" sz="2200" dirty="0">
                <a:solidFill>
                  <a:schemeClr val="accent3">
                    <a:lumMod val="25000"/>
                  </a:schemeClr>
                </a:solidFill>
                <a:ea typeface="+mn-lt"/>
                <a:cs typeface="+mn-lt"/>
              </a:rPr>
              <a:t>" like 'F9 v1.1%'</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query shows that the booster version "F9 v1.1" has carried payloads with an average mass of approximately 2,534.67 kg.</a:t>
            </a:r>
            <a:endParaRPr lang="en-US">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5F9040E5-EBCD-8514-B19D-10834C345EA0}"/>
              </a:ext>
            </a:extLst>
          </p:cNvPr>
          <p:cNvPicPr>
            <a:picLocks noChangeAspect="1"/>
          </p:cNvPicPr>
          <p:nvPr/>
        </p:nvPicPr>
        <p:blipFill>
          <a:blip r:embed="rId3"/>
          <a:stretch>
            <a:fillRect/>
          </a:stretch>
        </p:blipFill>
        <p:spPr>
          <a:xfrm>
            <a:off x="770363" y="1507209"/>
            <a:ext cx="8825260" cy="21244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41929"/>
            <a:ext cx="9745589" cy="21350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MIN("Date")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'Success (ground pad)%'</a:t>
            </a:r>
            <a:endParaRPr lang="en-US" dirty="0">
              <a:solidFill>
                <a:schemeClr val="accent3">
                  <a:lumMod val="25000"/>
                </a:schemeClr>
              </a:solidFill>
              <a:ea typeface="Calibri"/>
              <a:cs typeface="Calibri"/>
            </a:endParaRPr>
          </a:p>
          <a:p>
            <a:pPr>
              <a:lnSpc>
                <a:spcPct val="100000"/>
              </a:lnSpc>
              <a:spcBef>
                <a:spcPts val="1400"/>
              </a:spcBef>
            </a:pPr>
            <a:r>
              <a:rPr lang="en-US" sz="2200" dirty="0">
                <a:solidFill>
                  <a:schemeClr val="accent3">
                    <a:lumMod val="25000"/>
                  </a:schemeClr>
                </a:solidFill>
                <a:latin typeface="Abadi"/>
                <a:ea typeface="+mn-lt"/>
                <a:cs typeface="+mn-lt"/>
              </a:rPr>
              <a:t>The query uses MIN(</a:t>
            </a:r>
            <a:r>
              <a:rPr lang="en-US" sz="2200" dirty="0">
                <a:solidFill>
                  <a:schemeClr val="accent3">
                    <a:lumMod val="25000"/>
                  </a:schemeClr>
                </a:solidFill>
                <a:ea typeface="+mn-lt"/>
                <a:cs typeface="+mn-lt"/>
              </a:rPr>
              <a:t>"Date"</a:t>
            </a:r>
            <a:r>
              <a:rPr lang="en-US" sz="2200" dirty="0">
                <a:solidFill>
                  <a:schemeClr val="accent3">
                    <a:lumMod val="25000"/>
                  </a:schemeClr>
                </a:solidFill>
                <a:latin typeface="Abadi"/>
                <a:ea typeface="+mn-lt"/>
                <a:cs typeface="+mn-lt"/>
              </a:rPr>
              <a:t>) to identify that SpaceX achieved its first successful landing on a ground pad on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4AC50B21-EC4D-74F7-8B0B-5E429CC1BB3B}"/>
              </a:ext>
            </a:extLst>
          </p:cNvPr>
          <p:cNvPicPr>
            <a:picLocks noChangeAspect="1"/>
          </p:cNvPicPr>
          <p:nvPr/>
        </p:nvPicPr>
        <p:blipFill>
          <a:blip r:embed="rId3"/>
          <a:stretch>
            <a:fillRect/>
          </a:stretch>
        </p:blipFill>
        <p:spPr>
          <a:xfrm>
            <a:off x="770363" y="1482889"/>
            <a:ext cx="8551126" cy="249367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81112"/>
            <a:ext cx="10186991" cy="1795851"/>
          </a:xfrm>
          <a:prstGeom prst="rect">
            <a:avLst/>
          </a:prstGeom>
        </p:spPr>
        <p:txBody>
          <a:bodyPr lIns="91440" tIns="45720" rIns="91440" bIns="45720" anchor="t">
            <a:normAutofit fontScale="92500"/>
          </a:bodyPr>
          <a:lstStyle/>
          <a:p>
            <a:pPr>
              <a:lnSpc>
                <a:spcPct val="100000"/>
              </a:lnSpc>
              <a:spcBef>
                <a:spcPts val="1400"/>
              </a:spcBef>
            </a:pPr>
            <a:r>
              <a:rPr lang="en-US" sz="2200">
                <a:solidFill>
                  <a:schemeClr val="accent3">
                    <a:lumMod val="25000"/>
                  </a:schemeClr>
                </a:solidFill>
                <a:latin typeface="Abadi"/>
              </a:rPr>
              <a:t>From the provided SpaceX dataset, it was identified that four booster versions (F9 FT B1022, F9 FT B1026, F9 FT B1021.2, and F9 FT B1031.2) successfully landed on a drone ship and carried payloads with a mass ranging between 4,000 kg and 6,000 kg. These booster versions highlight the capability of SpaceX's Falcon 9 Full Thrust boosters in safely landing on drone ships while carrying significant payload masses.</a:t>
            </a: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id="{32665D68-AF05-A1BD-5ECB-DD93E3481F29}"/>
              </a:ext>
            </a:extLst>
          </p:cNvPr>
          <p:cNvPicPr>
            <a:picLocks noChangeAspect="1"/>
          </p:cNvPicPr>
          <p:nvPr/>
        </p:nvPicPr>
        <p:blipFill>
          <a:blip r:embed="rId3"/>
          <a:stretch>
            <a:fillRect/>
          </a:stretch>
        </p:blipFill>
        <p:spPr>
          <a:xfrm>
            <a:off x="770363" y="1432486"/>
            <a:ext cx="8411735" cy="28221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7052"/>
            <a:ext cx="5447723" cy="4829911"/>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latin typeface="Abadi"/>
              </a:rPr>
              <a:t>%</a:t>
            </a:r>
            <a:r>
              <a:rPr lang="en-US" sz="1400" dirty="0" err="1">
                <a:solidFill>
                  <a:schemeClr val="accent3">
                    <a:lumMod val="25000"/>
                  </a:schemeClr>
                </a:solidFill>
                <a:latin typeface="Abadi"/>
              </a:rPr>
              <a:t>sql</a:t>
            </a:r>
            <a:r>
              <a:rPr lang="en-US" sz="1400" dirty="0">
                <a:solidFill>
                  <a:schemeClr val="accent3">
                    <a:lumMod val="25000"/>
                  </a:schemeClr>
                </a:solidFill>
                <a:latin typeface="Abadi"/>
              </a:rPr>
              <a:t> SELECT \ </a:t>
            </a:r>
            <a:br>
              <a:rPr lang="en-US" sz="1400" dirty="0">
                <a:latin typeface="Abadi"/>
              </a:rPr>
            </a:br>
            <a:r>
              <a:rPr lang="en-US" sz="1400" dirty="0">
                <a:solidFill>
                  <a:schemeClr val="accent3">
                    <a:lumMod val="25000"/>
                  </a:schemeClr>
                </a:solidFill>
                <a:latin typeface="Abadi"/>
              </a:rPr>
              <a:t>    CASE \ </a:t>
            </a:r>
            <a:br>
              <a:rPr lang="en-US" sz="1400" dirty="0">
                <a:latin typeface="Abadi"/>
              </a:rPr>
            </a:br>
            <a:r>
              <a:rPr lang="en-US" sz="1400" dirty="0">
                <a:solidFill>
                  <a:schemeClr val="accent3">
                    <a:lumMod val="25000"/>
                  </a:schemeClr>
                </a:solidFill>
                <a:latin typeface="Abadi"/>
              </a:rPr>
              <a:t>       WHEN "</a:t>
            </a:r>
            <a:r>
              <a:rPr lang="en-US" sz="1400" dirty="0" err="1">
                <a:solidFill>
                  <a:schemeClr val="accent3">
                    <a:lumMod val="25000"/>
                  </a:schemeClr>
                </a:solidFill>
                <a:latin typeface="Abadi"/>
              </a:rPr>
              <a:t>Mission_Outcome</a:t>
            </a:r>
            <a:r>
              <a:rPr lang="en-US" sz="1400" dirty="0">
                <a:solidFill>
                  <a:schemeClr val="accent3">
                    <a:lumMod val="25000"/>
                  </a:schemeClr>
                </a:solidFill>
                <a:latin typeface="Abadi"/>
              </a:rPr>
              <a:t>" LIKE 'Success%' THEN 'Success' \ </a:t>
            </a:r>
            <a:br>
              <a:rPr lang="en-US" sz="1400" dirty="0">
                <a:latin typeface="Abadi"/>
              </a:rPr>
            </a:br>
            <a:r>
              <a:rPr lang="en-US" sz="1400" dirty="0">
                <a:solidFill>
                  <a:schemeClr val="accent3">
                    <a:lumMod val="25000"/>
                  </a:schemeClr>
                </a:solidFill>
                <a:latin typeface="Abadi"/>
              </a:rPr>
              <a:t>       ELSE 'Failure' \ </a:t>
            </a:r>
            <a:br>
              <a:rPr lang="en-US" sz="1400" dirty="0">
                <a:latin typeface="Abadi"/>
              </a:rPr>
            </a:br>
            <a:r>
              <a:rPr lang="en-US" sz="1400" dirty="0">
                <a:solidFill>
                  <a:schemeClr val="accent3">
                    <a:lumMod val="25000"/>
                  </a:schemeClr>
                </a:solidFill>
                <a:latin typeface="Abadi"/>
              </a:rPr>
              <a:t>    END AS "</a:t>
            </a:r>
            <a:r>
              <a:rPr lang="en-US" sz="1400" dirty="0" err="1">
                <a:solidFill>
                  <a:schemeClr val="accent3">
                    <a:lumMod val="25000"/>
                  </a:schemeClr>
                </a:solidFill>
                <a:latin typeface="Abadi"/>
              </a:rPr>
              <a:t>Mission_Result</a:t>
            </a:r>
            <a:r>
              <a:rPr lang="en-US" sz="1400" dirty="0">
                <a:solidFill>
                  <a:schemeClr val="accent3">
                    <a:lumMod val="25000"/>
                  </a:schemeClr>
                </a:solidFill>
                <a:latin typeface="Abadi"/>
              </a:rPr>
              <a:t>", \</a:t>
            </a:r>
            <a:br>
              <a:rPr lang="en-US" sz="1400" dirty="0">
                <a:latin typeface="Abadi"/>
              </a:rPr>
            </a:br>
            <a:r>
              <a:rPr lang="en-US" sz="1400" dirty="0">
                <a:solidFill>
                  <a:schemeClr val="accent3">
                    <a:lumMod val="25000"/>
                  </a:schemeClr>
                </a:solidFill>
                <a:latin typeface="Abadi"/>
              </a:rPr>
              <a:t>    COUNT("</a:t>
            </a:r>
            <a:r>
              <a:rPr lang="en-US" sz="1400" dirty="0" err="1">
                <a:solidFill>
                  <a:schemeClr val="accent3">
                    <a:lumMod val="25000"/>
                  </a:schemeClr>
                </a:solidFill>
                <a:latin typeface="Abadi"/>
              </a:rPr>
              <a:t>Mission_Outcome</a:t>
            </a:r>
            <a:r>
              <a:rPr lang="en-US" sz="1400" dirty="0">
                <a:solidFill>
                  <a:schemeClr val="accent3">
                    <a:lumMod val="25000"/>
                  </a:schemeClr>
                </a:solidFill>
                <a:latin typeface="Abadi"/>
              </a:rPr>
              <a:t>") \ </a:t>
            </a:r>
            <a:br>
              <a:rPr lang="en-US" sz="1400" dirty="0">
                <a:latin typeface="Abadi"/>
              </a:rPr>
            </a:br>
            <a:r>
              <a:rPr lang="en-US" sz="1400" dirty="0">
                <a:solidFill>
                  <a:schemeClr val="accent3">
                    <a:lumMod val="25000"/>
                  </a:schemeClr>
                </a:solidFill>
                <a:latin typeface="Abadi"/>
              </a:rPr>
              <a:t>FROM SPACEXTABLE \ </a:t>
            </a:r>
            <a:br>
              <a:rPr lang="en-US" sz="1400" dirty="0">
                <a:solidFill>
                  <a:schemeClr val="accent3">
                    <a:lumMod val="25000"/>
                  </a:schemeClr>
                </a:solidFill>
                <a:latin typeface="Abadi"/>
              </a:rPr>
            </a:br>
            <a:r>
              <a:rPr lang="en-US" sz="1400" dirty="0">
                <a:solidFill>
                  <a:schemeClr val="accent3">
                    <a:lumMod val="25000"/>
                  </a:schemeClr>
                </a:solidFill>
                <a:latin typeface="Abadi"/>
              </a:rPr>
              <a:t>GROUP BY "</a:t>
            </a:r>
            <a:r>
              <a:rPr lang="en-US" sz="1400" dirty="0" err="1">
                <a:solidFill>
                  <a:schemeClr val="accent3">
                    <a:lumMod val="25000"/>
                  </a:schemeClr>
                </a:solidFill>
                <a:latin typeface="Abadi"/>
              </a:rPr>
              <a:t>Mission_Result</a:t>
            </a:r>
            <a:r>
              <a:rPr lang="en-US" sz="1400" dirty="0">
                <a:solidFill>
                  <a:schemeClr val="accent3">
                    <a:lumMod val="25000"/>
                  </a:schemeClr>
                </a:solidFill>
                <a:latin typeface="Abadi"/>
              </a:rPr>
              <a:t>";</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Out of the missions recorded in the "SPACEXTABLE", 100 were successful, and only 1 was a failure. This showcases a high success rate for SpaceX missions.</a:t>
            </a:r>
            <a:endParaRPr lang="en-US" sz="200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3F267E77-D9EE-EBCA-7E00-5DC14E458C44}"/>
              </a:ext>
            </a:extLst>
          </p:cNvPr>
          <p:cNvPicPr>
            <a:picLocks noChangeAspect="1"/>
          </p:cNvPicPr>
          <p:nvPr/>
        </p:nvPicPr>
        <p:blipFill>
          <a:blip r:embed="rId3"/>
          <a:stretch>
            <a:fillRect/>
          </a:stretch>
        </p:blipFill>
        <p:spPr>
          <a:xfrm>
            <a:off x="6304155" y="1452506"/>
            <a:ext cx="4982737" cy="304230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8357"/>
            <a:ext cx="5094602" cy="4518606"/>
          </a:xfrm>
          <a:prstGeom prst="rect">
            <a:avLst/>
          </a:prstGeom>
        </p:spPr>
        <p:txBody>
          <a:bodyPr lIns="91440" tIns="45720" rIns="91440" bIns="45720" anchor="t">
            <a:normAutofit fontScale="70000" lnSpcReduction="20000"/>
          </a:bodyPr>
          <a:lstStyle/>
          <a:p>
            <a:r>
              <a:rPr lang="en-US" sz="1900" dirty="0">
                <a:solidFill>
                  <a:schemeClr val="accent3">
                    <a:lumMod val="25000"/>
                  </a:schemeClr>
                </a:solidFill>
                <a:ea typeface="+mn-lt"/>
                <a:cs typeface="+mn-lt"/>
              </a:rPr>
              <a:t>%</a:t>
            </a:r>
            <a:r>
              <a:rPr lang="en-US" sz="1900" err="1">
                <a:solidFill>
                  <a:schemeClr val="accent3">
                    <a:lumMod val="25000"/>
                  </a:schemeClr>
                </a:solidFill>
                <a:ea typeface="+mn-lt"/>
                <a:cs typeface="+mn-lt"/>
              </a:rPr>
              <a:t>sql</a:t>
            </a:r>
            <a:r>
              <a:rPr lang="en-US" sz="1900" dirty="0">
                <a:solidFill>
                  <a:schemeClr val="accent3">
                    <a:lumMod val="25000"/>
                  </a:schemeClr>
                </a:solidFill>
                <a:ea typeface="+mn-lt"/>
                <a:cs typeface="+mn-lt"/>
              </a:rPr>
              <a:t> SELECT "</a:t>
            </a:r>
            <a:r>
              <a:rPr lang="en-US" sz="1900" err="1">
                <a:solidFill>
                  <a:schemeClr val="accent3">
                    <a:lumMod val="25000"/>
                  </a:schemeClr>
                </a:solidFill>
                <a:ea typeface="+mn-lt"/>
                <a:cs typeface="+mn-lt"/>
              </a:rPr>
              <a:t>Booster_Version</a:t>
            </a:r>
            <a:r>
              <a:rPr lang="en-US" sz="1900" dirty="0">
                <a:solidFill>
                  <a:schemeClr val="accent3">
                    <a:lumMod val="25000"/>
                  </a:schemeClr>
                </a:solidFill>
                <a:ea typeface="+mn-lt"/>
                <a:cs typeface="+mn-lt"/>
              </a:rPr>
              <a:t>" FROM SPACEXTABLE \</a:t>
            </a:r>
            <a:br>
              <a:rPr lang="en-US" sz="1900" dirty="0">
                <a:ea typeface="+mn-lt"/>
                <a:cs typeface="+mn-lt"/>
              </a:rPr>
            </a:br>
            <a:r>
              <a:rPr lang="en-US" sz="1900" dirty="0">
                <a:solidFill>
                  <a:schemeClr val="accent3">
                    <a:lumMod val="25000"/>
                  </a:schemeClr>
                </a:solidFill>
                <a:ea typeface="+mn-lt"/>
                <a:cs typeface="+mn-lt"/>
              </a:rPr>
              <a:t>     WHERE "PAYLOAD_MASS__KG_" = ( \</a:t>
            </a:r>
            <a:br>
              <a:rPr lang="en-US" sz="1900" dirty="0">
                <a:ea typeface="+mn-lt"/>
                <a:cs typeface="+mn-lt"/>
              </a:rPr>
            </a:br>
            <a:r>
              <a:rPr lang="en-US" sz="1900" dirty="0">
                <a:solidFill>
                  <a:schemeClr val="accent3">
                    <a:lumMod val="25000"/>
                  </a:schemeClr>
                </a:solidFill>
                <a:ea typeface="+mn-lt"/>
                <a:cs typeface="+mn-lt"/>
              </a:rPr>
              <a:t>         SELECT MAX("PAYLOAD_MASS__KG_") FROM SPACEXTABLE \</a:t>
            </a:r>
            <a:br>
              <a:rPr lang="en-US" sz="1900" dirty="0">
                <a:ea typeface="+mn-lt"/>
                <a:cs typeface="+mn-lt"/>
              </a:rPr>
            </a:br>
            <a:r>
              <a:rPr lang="en-US" sz="1900" dirty="0">
                <a:solidFill>
                  <a:schemeClr val="accent3">
                    <a:lumMod val="25000"/>
                  </a:schemeClr>
                </a:solidFill>
                <a:ea typeface="+mn-lt"/>
                <a:cs typeface="+mn-lt"/>
              </a:rPr>
              <a:t>     );</a:t>
            </a:r>
            <a:endParaRPr lang="en-US" sz="1900">
              <a:solidFill>
                <a:schemeClr val="accent3">
                  <a:lumMod val="25000"/>
                </a:schemeClr>
              </a:solidFill>
              <a:ea typeface="Calibri"/>
              <a:cs typeface="Calibri"/>
            </a:endParaRPr>
          </a:p>
          <a:p>
            <a:endParaRPr lang="en-US"/>
          </a:p>
          <a:p>
            <a:pPr marL="0" indent="0">
              <a:lnSpc>
                <a:spcPct val="70000"/>
              </a:lnSpc>
              <a:buNone/>
            </a:pPr>
            <a:r>
              <a:rPr lang="en-US" sz="2200" dirty="0" err="1">
                <a:solidFill>
                  <a:schemeClr val="accent3">
                    <a:lumMod val="25000"/>
                  </a:schemeClr>
                </a:solidFill>
                <a:ea typeface="+mn-lt"/>
                <a:cs typeface="+mn-lt"/>
              </a:rPr>
              <a:t>Booster_Version</a:t>
            </a:r>
            <a:endParaRPr lang="en-US" sz="2200" dirty="0" err="1">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B1048.4</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B1049.4</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B1051.3</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B1056.4</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B1048.5</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B1051.4</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B1049.5</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B1060.2</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B1058.3</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B1051.6</a:t>
            </a:r>
            <a:endParaRPr lang="en-US" sz="2200" dirty="0">
              <a:solidFill>
                <a:schemeClr val="accent3">
                  <a:lumMod val="25000"/>
                </a:schemeClr>
              </a:solidFill>
              <a:ea typeface="Calibri" panose="020F0502020204030204"/>
              <a:cs typeface="Calibri" panose="020F0502020204030204"/>
            </a:endParaRPr>
          </a:p>
          <a:p>
            <a:pPr marL="0" indent="0">
              <a:lnSpc>
                <a:spcPct val="70000"/>
              </a:lnSpc>
              <a:buNone/>
            </a:pPr>
            <a:r>
              <a:rPr lang="en-US" sz="2200" dirty="0">
                <a:solidFill>
                  <a:schemeClr val="accent3">
                    <a:lumMod val="25000"/>
                  </a:schemeClr>
                </a:solidFill>
                <a:ea typeface="+mn-lt"/>
                <a:cs typeface="+mn-lt"/>
              </a:rPr>
              <a:t>F9 B5 B1060.3</a:t>
            </a:r>
            <a:endParaRPr lang="en-US" sz="2200" dirty="0">
              <a:solidFill>
                <a:schemeClr val="accent3">
                  <a:lumMod val="25000"/>
                </a:schemeClr>
              </a:solidFill>
              <a:ea typeface="Calibri" panose="020F0502020204030204"/>
              <a:cs typeface="Calibri" panose="020F0502020204030204"/>
            </a:endParaRPr>
          </a:p>
          <a:p>
            <a:pPr marL="0" indent="0">
              <a:buNone/>
            </a:pPr>
            <a:r>
              <a:rPr lang="en-US" sz="2200" dirty="0">
                <a:solidFill>
                  <a:schemeClr val="accent3">
                    <a:lumMod val="25000"/>
                  </a:schemeClr>
                </a:solidFill>
                <a:ea typeface="+mn-lt"/>
                <a:cs typeface="+mn-lt"/>
              </a:rPr>
              <a:t>F9 B5 B1049.7</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70261540-1D5A-6FD0-4760-8D8D47638353}"/>
              </a:ext>
            </a:extLst>
          </p:cNvPr>
          <p:cNvPicPr>
            <a:picLocks noChangeAspect="1"/>
          </p:cNvPicPr>
          <p:nvPr/>
        </p:nvPicPr>
        <p:blipFill>
          <a:blip r:embed="rId4"/>
          <a:stretch>
            <a:fillRect/>
          </a:stretch>
        </p:blipFill>
        <p:spPr>
          <a:xfrm>
            <a:off x="9825085" y="1636441"/>
            <a:ext cx="1462806" cy="4114800"/>
          </a:xfrm>
          <a:prstGeom prst="rect">
            <a:avLst/>
          </a:prstGeom>
        </p:spPr>
      </p:pic>
      <p:pic>
        <p:nvPicPr>
          <p:cNvPr id="6" name="Picture 5" descr="A text on a white background&#10;&#10;Description automatically generated">
            <a:extLst>
              <a:ext uri="{FF2B5EF4-FFF2-40B4-BE49-F238E27FC236}">
                <a16:creationId xmlns:a16="http://schemas.microsoft.com/office/drawing/2014/main" id="{60E8A0C2-00CC-023C-974C-690A16FF254D}"/>
              </a:ext>
            </a:extLst>
          </p:cNvPr>
          <p:cNvPicPr>
            <a:picLocks noChangeAspect="1"/>
          </p:cNvPicPr>
          <p:nvPr/>
        </p:nvPicPr>
        <p:blipFill>
          <a:blip r:embed="rId5"/>
          <a:stretch>
            <a:fillRect/>
          </a:stretch>
        </p:blipFill>
        <p:spPr>
          <a:xfrm>
            <a:off x="5862754" y="1658455"/>
            <a:ext cx="3965188" cy="720760"/>
          </a:xfrm>
          <a:prstGeom prst="rect">
            <a:avLst/>
          </a:prstGeom>
        </p:spPr>
      </p:pic>
      <p:sp>
        <p:nvSpPr>
          <p:cNvPr id="8" name="Content Placeholder 4">
            <a:extLst>
              <a:ext uri="{FF2B5EF4-FFF2-40B4-BE49-F238E27FC236}">
                <a16:creationId xmlns:a16="http://schemas.microsoft.com/office/drawing/2014/main" id="{6DF4F928-D860-DB6A-C18A-E66B9A0A9722}"/>
              </a:ext>
            </a:extLst>
          </p:cNvPr>
          <p:cNvSpPr txBox="1">
            <a:spLocks/>
          </p:cNvSpPr>
          <p:nvPr/>
        </p:nvSpPr>
        <p:spPr>
          <a:xfrm>
            <a:off x="2427824" y="2740025"/>
            <a:ext cx="7111114" cy="35614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3">
                    <a:lumMod val="25000"/>
                  </a:schemeClr>
                </a:solidFill>
                <a:ea typeface="Calibri"/>
                <a:cs typeface="Calibri"/>
              </a:rPr>
              <a:t>The subquery SELECT MAX("PAYLOAD_MASS__KG_") FROM SPACEXTABLE determines the maximum payload mass from the entire "SPACEXTABLE".</a:t>
            </a:r>
            <a:br>
              <a:rPr lang="en-US" sz="1800" dirty="0">
                <a:solidFill>
                  <a:schemeClr val="accent3">
                    <a:lumMod val="25000"/>
                  </a:schemeClr>
                </a:solidFill>
                <a:ea typeface="Calibri"/>
                <a:cs typeface="Calibri"/>
              </a:rPr>
            </a:br>
            <a:endParaRPr lang="en-US" sz="1800" dirty="0">
              <a:solidFill>
                <a:schemeClr val="accent3">
                  <a:lumMod val="25000"/>
                </a:schemeClr>
              </a:solidFill>
              <a:ea typeface="Calibri"/>
              <a:cs typeface="Calibri"/>
            </a:endParaRPr>
          </a:p>
          <a:p>
            <a:r>
              <a:rPr lang="en-US" sz="1800" dirty="0">
                <a:solidFill>
                  <a:schemeClr val="accent3">
                    <a:lumMod val="25000"/>
                  </a:schemeClr>
                </a:solidFill>
                <a:ea typeface="Calibri"/>
                <a:cs typeface="Calibri"/>
              </a:rPr>
              <a:t>The main query then selects the "</a:t>
            </a:r>
            <a:r>
              <a:rPr lang="en-US" sz="1800" dirty="0" err="1">
                <a:solidFill>
                  <a:schemeClr val="accent3">
                    <a:lumMod val="25000"/>
                  </a:schemeClr>
                </a:solidFill>
                <a:ea typeface="Calibri"/>
                <a:cs typeface="Calibri"/>
              </a:rPr>
              <a:t>Booster_Version</a:t>
            </a:r>
            <a:r>
              <a:rPr lang="en-US" sz="1800" dirty="0">
                <a:solidFill>
                  <a:schemeClr val="accent3">
                    <a:lumMod val="25000"/>
                  </a:schemeClr>
                </a:solidFill>
                <a:ea typeface="Calibri"/>
                <a:cs typeface="Calibri"/>
              </a:rPr>
              <a:t>" from the "SPACEXTABLE" where the "PAYLOAD_MASS__KG_" matches this maximum value.</a:t>
            </a:r>
            <a:br>
              <a:rPr lang="en-US" sz="1800" dirty="0">
                <a:solidFill>
                  <a:schemeClr val="accent3">
                    <a:lumMod val="25000"/>
                  </a:schemeClr>
                </a:solidFill>
                <a:ea typeface="Calibri"/>
                <a:cs typeface="Calibri"/>
              </a:rPr>
            </a:br>
            <a:endParaRPr lang="en-US" sz="1800" dirty="0">
              <a:solidFill>
                <a:schemeClr val="accent3">
                  <a:lumMod val="25000"/>
                </a:schemeClr>
              </a:solidFill>
              <a:ea typeface="Calibri"/>
              <a:cs typeface="Calibri"/>
            </a:endParaRPr>
          </a:p>
          <a:p>
            <a:r>
              <a:rPr lang="en-US" sz="1800" dirty="0">
                <a:solidFill>
                  <a:schemeClr val="accent3">
                    <a:lumMod val="25000"/>
                  </a:schemeClr>
                </a:solidFill>
                <a:ea typeface="Calibri"/>
                <a:cs typeface="Calibri"/>
              </a:rPr>
              <a:t>Given that multiple booster versions have carried this maximum payload mass, the result lists all of these boosters. This indicates that several SpaceX booster versions have achieved the capability to carry the highest payload mass recorded in the table.</a:t>
            </a:r>
            <a:endParaRPr lang="en-US" sz="1800" dirty="0">
              <a:solidFill>
                <a:schemeClr val="accent3">
                  <a:lumMod val="25000"/>
                </a:schemeClr>
              </a:solidFill>
            </a:endParaRPr>
          </a:p>
        </p:txBody>
      </p:sp>
    </p:spTree>
    <p:extLst>
      <p:ext uri="{BB962C8B-B14F-4D97-AF65-F5344CB8AC3E}">
        <p14:creationId xmlns:p14="http://schemas.microsoft.com/office/powerpoint/2010/main" val="3566646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8966"/>
            <a:ext cx="8040382" cy="4351338"/>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latin typeface="Abadi"/>
              </a:rPr>
              <a:t>Since </a:t>
            </a:r>
            <a:r>
              <a:rPr lang="en-US" sz="1200" err="1">
                <a:solidFill>
                  <a:schemeClr val="accent3">
                    <a:lumMod val="25000"/>
                  </a:schemeClr>
                </a:solidFill>
                <a:latin typeface="Abadi"/>
              </a:rPr>
              <a:t>sqlLite</a:t>
            </a:r>
            <a:r>
              <a:rPr lang="en-US" sz="1200" dirty="0">
                <a:solidFill>
                  <a:schemeClr val="accent3">
                    <a:lumMod val="25000"/>
                  </a:schemeClr>
                </a:solidFill>
                <a:latin typeface="Abadi"/>
              </a:rPr>
              <a:t> has no function to convert month number to month name, </a:t>
            </a:r>
            <a:br>
              <a:rPr lang="en-US" sz="1200" dirty="0">
                <a:latin typeface="Abadi"/>
              </a:rPr>
            </a:br>
            <a:r>
              <a:rPr lang="en-US" sz="1200" dirty="0">
                <a:solidFill>
                  <a:schemeClr val="accent3">
                    <a:lumMod val="25000"/>
                  </a:schemeClr>
                </a:solidFill>
                <a:latin typeface="Abadi"/>
              </a:rPr>
              <a:t>I must add a column to the DB with the month names. </a:t>
            </a:r>
            <a:endParaRPr lang="en-US" sz="1200">
              <a:solidFill>
                <a:schemeClr val="accent3">
                  <a:lumMod val="25000"/>
                </a:schemeClr>
              </a:solidFill>
              <a:latin typeface="Calibri"/>
              <a:ea typeface="Calibri"/>
              <a:cs typeface="Calibri"/>
            </a:endParaRPr>
          </a:p>
          <a:p>
            <a:pPr>
              <a:lnSpc>
                <a:spcPct val="100000"/>
              </a:lnSpc>
              <a:spcBef>
                <a:spcPts val="1400"/>
              </a:spcBef>
            </a:pPr>
            <a:r>
              <a:rPr lang="en-US" sz="1200" dirty="0">
                <a:solidFill>
                  <a:schemeClr val="accent3">
                    <a:lumMod val="25000"/>
                  </a:schemeClr>
                </a:solidFill>
                <a:latin typeface="Abadi"/>
              </a:rPr>
              <a:t>query = "SELECT * FROM SPACEXTABLE"</a:t>
            </a:r>
            <a:br>
              <a:rPr lang="en-US" sz="1200" dirty="0">
                <a:latin typeface="Abadi"/>
              </a:rPr>
            </a:br>
            <a:r>
              <a:rPr lang="en-US" sz="1200" err="1">
                <a:solidFill>
                  <a:schemeClr val="accent3">
                    <a:lumMod val="25000"/>
                  </a:schemeClr>
                </a:solidFill>
                <a:latin typeface="Abadi"/>
              </a:rPr>
              <a:t>df</a:t>
            </a:r>
            <a:r>
              <a:rPr lang="en-US" sz="1200" dirty="0">
                <a:solidFill>
                  <a:schemeClr val="accent3">
                    <a:lumMod val="25000"/>
                  </a:schemeClr>
                </a:solidFill>
                <a:latin typeface="Abadi"/>
              </a:rPr>
              <a:t> = </a:t>
            </a:r>
            <a:r>
              <a:rPr lang="en-US" sz="1200" err="1">
                <a:solidFill>
                  <a:schemeClr val="accent3">
                    <a:lumMod val="25000"/>
                  </a:schemeClr>
                </a:solidFill>
                <a:latin typeface="Abadi"/>
              </a:rPr>
              <a:t>pd.read_sql</a:t>
            </a:r>
            <a:r>
              <a:rPr lang="en-US" sz="1200" dirty="0">
                <a:solidFill>
                  <a:schemeClr val="accent3">
                    <a:lumMod val="25000"/>
                  </a:schemeClr>
                </a:solidFill>
                <a:latin typeface="Abadi"/>
              </a:rPr>
              <a:t>(query, con) </a:t>
            </a:r>
            <a:br>
              <a:rPr lang="en-US" sz="1200" dirty="0">
                <a:latin typeface="Abadi"/>
              </a:rPr>
            </a:br>
            <a:r>
              <a:rPr lang="en-US" sz="1200" err="1">
                <a:solidFill>
                  <a:schemeClr val="accent3">
                    <a:lumMod val="25000"/>
                  </a:schemeClr>
                </a:solidFill>
                <a:latin typeface="Abadi"/>
              </a:rPr>
              <a:t>df</a:t>
            </a:r>
            <a:r>
              <a:rPr lang="en-US" sz="1200" dirty="0">
                <a:solidFill>
                  <a:schemeClr val="accent3">
                    <a:lumMod val="25000"/>
                  </a:schemeClr>
                </a:solidFill>
                <a:latin typeface="Abadi"/>
              </a:rPr>
              <a:t>['Date'] = </a:t>
            </a:r>
            <a:r>
              <a:rPr lang="en-US" sz="1200" err="1">
                <a:solidFill>
                  <a:schemeClr val="accent3">
                    <a:lumMod val="25000"/>
                  </a:schemeClr>
                </a:solidFill>
                <a:latin typeface="Abadi"/>
              </a:rPr>
              <a:t>pd.to_datetime</a:t>
            </a:r>
            <a:r>
              <a:rPr lang="en-US" sz="1200" dirty="0">
                <a:solidFill>
                  <a:schemeClr val="accent3">
                    <a:lumMod val="25000"/>
                  </a:schemeClr>
                </a:solidFill>
                <a:latin typeface="Abadi"/>
              </a:rPr>
              <a:t>(</a:t>
            </a:r>
            <a:r>
              <a:rPr lang="en-US" sz="1200" err="1">
                <a:solidFill>
                  <a:schemeClr val="accent3">
                    <a:lumMod val="25000"/>
                  </a:schemeClr>
                </a:solidFill>
                <a:latin typeface="Abadi"/>
              </a:rPr>
              <a:t>df</a:t>
            </a:r>
            <a:r>
              <a:rPr lang="en-US" sz="1200" dirty="0">
                <a:solidFill>
                  <a:schemeClr val="accent3">
                    <a:lumMod val="25000"/>
                  </a:schemeClr>
                </a:solidFill>
                <a:latin typeface="Abadi"/>
              </a:rPr>
              <a:t>['Date']) </a:t>
            </a:r>
            <a:endParaRPr lang="en-US" sz="1200">
              <a:solidFill>
                <a:schemeClr val="accent3">
                  <a:lumMod val="25000"/>
                </a:schemeClr>
              </a:solidFill>
              <a:latin typeface="Calibri" panose="020F0502020204030204"/>
              <a:ea typeface="Calibri"/>
              <a:cs typeface="Calibri"/>
            </a:endParaRPr>
          </a:p>
          <a:p>
            <a:pPr>
              <a:lnSpc>
                <a:spcPct val="100000"/>
              </a:lnSpc>
              <a:spcBef>
                <a:spcPts val="1400"/>
              </a:spcBef>
            </a:pPr>
            <a:r>
              <a:rPr lang="en-US" sz="1200" dirty="0">
                <a:solidFill>
                  <a:schemeClr val="accent3">
                    <a:lumMod val="25000"/>
                  </a:schemeClr>
                </a:solidFill>
                <a:latin typeface="Abadi"/>
              </a:rPr>
              <a:t>Create a new column with month names </a:t>
            </a:r>
            <a:br>
              <a:rPr lang="en-US" sz="1200" dirty="0">
                <a:latin typeface="Abadi"/>
              </a:rPr>
            </a:br>
            <a:r>
              <a:rPr lang="en-US" sz="1200" err="1">
                <a:solidFill>
                  <a:schemeClr val="accent3">
                    <a:lumMod val="25000"/>
                  </a:schemeClr>
                </a:solidFill>
                <a:latin typeface="Abadi"/>
              </a:rPr>
              <a:t>df</a:t>
            </a:r>
            <a:r>
              <a:rPr lang="en-US" sz="1200" dirty="0">
                <a:solidFill>
                  <a:schemeClr val="accent3">
                    <a:lumMod val="25000"/>
                  </a:schemeClr>
                </a:solidFill>
                <a:latin typeface="Abadi"/>
              </a:rPr>
              <a:t>['</a:t>
            </a:r>
            <a:r>
              <a:rPr lang="en-US" sz="1200" err="1">
                <a:solidFill>
                  <a:schemeClr val="accent3">
                    <a:lumMod val="25000"/>
                  </a:schemeClr>
                </a:solidFill>
                <a:latin typeface="Abadi"/>
              </a:rPr>
              <a:t>month_name</a:t>
            </a:r>
            <a:r>
              <a:rPr lang="en-US" sz="1200" dirty="0">
                <a:solidFill>
                  <a:schemeClr val="accent3">
                    <a:lumMod val="25000"/>
                  </a:schemeClr>
                </a:solidFill>
                <a:latin typeface="Abadi"/>
              </a:rPr>
              <a:t>'] = </a:t>
            </a:r>
            <a:r>
              <a:rPr lang="en-US" sz="1200" err="1">
                <a:solidFill>
                  <a:schemeClr val="accent3">
                    <a:lumMod val="25000"/>
                  </a:schemeClr>
                </a:solidFill>
                <a:latin typeface="Abadi"/>
              </a:rPr>
              <a:t>df</a:t>
            </a:r>
            <a:r>
              <a:rPr lang="en-US" sz="1200" dirty="0">
                <a:solidFill>
                  <a:schemeClr val="accent3">
                    <a:lumMod val="25000"/>
                  </a:schemeClr>
                </a:solidFill>
                <a:latin typeface="Abadi"/>
              </a:rPr>
              <a:t>['Date'].</a:t>
            </a:r>
            <a:r>
              <a:rPr lang="en-US" sz="1200" err="1">
                <a:solidFill>
                  <a:schemeClr val="accent3">
                    <a:lumMod val="25000"/>
                  </a:schemeClr>
                </a:solidFill>
                <a:latin typeface="Abadi"/>
              </a:rPr>
              <a:t>dt.strftime</a:t>
            </a:r>
            <a:r>
              <a:rPr lang="en-US" sz="1200" dirty="0">
                <a:solidFill>
                  <a:schemeClr val="accent3">
                    <a:lumMod val="25000"/>
                  </a:schemeClr>
                </a:solidFill>
                <a:latin typeface="Abadi"/>
              </a:rPr>
              <a:t>('%B') </a:t>
            </a:r>
            <a:endParaRPr lang="en-US" sz="1200">
              <a:solidFill>
                <a:schemeClr val="accent3">
                  <a:lumMod val="25000"/>
                </a:schemeClr>
              </a:solidFill>
              <a:latin typeface="Calibri" panose="020F0502020204030204"/>
              <a:ea typeface="Calibri"/>
              <a:cs typeface="Calibri"/>
            </a:endParaRPr>
          </a:p>
          <a:p>
            <a:pPr>
              <a:lnSpc>
                <a:spcPct val="100000"/>
              </a:lnSpc>
              <a:spcBef>
                <a:spcPts val="1400"/>
              </a:spcBef>
            </a:pPr>
            <a:r>
              <a:rPr lang="en-US" sz="1200" dirty="0">
                <a:solidFill>
                  <a:schemeClr val="accent3">
                    <a:lumMod val="25000"/>
                  </a:schemeClr>
                </a:solidFill>
                <a:latin typeface="Abadi"/>
              </a:rPr>
              <a:t>Upload the updated </a:t>
            </a:r>
            <a:r>
              <a:rPr lang="en-US" sz="1200" err="1">
                <a:solidFill>
                  <a:schemeClr val="accent3">
                    <a:lumMod val="25000"/>
                  </a:schemeClr>
                </a:solidFill>
                <a:latin typeface="Abadi"/>
              </a:rPr>
              <a:t>dataframe</a:t>
            </a:r>
            <a:r>
              <a:rPr lang="en-US" sz="1200" dirty="0">
                <a:solidFill>
                  <a:schemeClr val="accent3">
                    <a:lumMod val="25000"/>
                  </a:schemeClr>
                </a:solidFill>
                <a:latin typeface="Abadi"/>
              </a:rPr>
              <a:t> back into the SQL database then run the final query.</a:t>
            </a:r>
            <a:br>
              <a:rPr lang="en-US" sz="1200" dirty="0">
                <a:latin typeface="Abadi"/>
              </a:rPr>
            </a:br>
            <a:r>
              <a:rPr lang="en-US" sz="1200" err="1">
                <a:solidFill>
                  <a:schemeClr val="accent3">
                    <a:lumMod val="25000"/>
                  </a:schemeClr>
                </a:solidFill>
                <a:latin typeface="Abadi"/>
              </a:rPr>
              <a:t>df.to_sql</a:t>
            </a:r>
            <a:r>
              <a:rPr lang="en-US" sz="1200" dirty="0">
                <a:solidFill>
                  <a:schemeClr val="accent3">
                    <a:lumMod val="25000"/>
                  </a:schemeClr>
                </a:solidFill>
                <a:latin typeface="Abadi"/>
              </a:rPr>
              <a:t>('SPACEXTABLE', con, </a:t>
            </a:r>
            <a:r>
              <a:rPr lang="en-US" sz="1200" err="1">
                <a:solidFill>
                  <a:schemeClr val="accent3">
                    <a:lumMod val="25000"/>
                  </a:schemeClr>
                </a:solidFill>
                <a:latin typeface="Abadi"/>
              </a:rPr>
              <a:t>if_exists</a:t>
            </a:r>
            <a:r>
              <a:rPr lang="en-US" sz="1200" dirty="0">
                <a:solidFill>
                  <a:schemeClr val="accent3">
                    <a:lumMod val="25000"/>
                  </a:schemeClr>
                </a:solidFill>
                <a:latin typeface="Abadi"/>
              </a:rPr>
              <a:t>='replace', index=False) </a:t>
            </a:r>
            <a:endParaRPr lang="en-US" sz="1200">
              <a:solidFill>
                <a:schemeClr val="accent3">
                  <a:lumMod val="25000"/>
                </a:schemeClr>
              </a:solidFill>
              <a:latin typeface="Calibri" panose="020F0502020204030204"/>
              <a:ea typeface="Calibri"/>
              <a:cs typeface="Calibri"/>
            </a:endParaRPr>
          </a:p>
          <a:p>
            <a:pPr>
              <a:lnSpc>
                <a:spcPct val="100000"/>
              </a:lnSpc>
              <a:spcBef>
                <a:spcPts val="1400"/>
              </a:spcBef>
            </a:pPr>
            <a:r>
              <a:rPr lang="en-US" sz="1200" dirty="0">
                <a:solidFill>
                  <a:schemeClr val="accent3">
                    <a:lumMod val="25000"/>
                  </a:schemeClr>
                </a:solidFill>
                <a:latin typeface="Abadi"/>
              </a:rPr>
              <a:t>%</a:t>
            </a:r>
            <a:r>
              <a:rPr lang="en-US" sz="120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err="1">
                <a:solidFill>
                  <a:schemeClr val="accent3">
                    <a:lumMod val="25000"/>
                  </a:schemeClr>
                </a:solidFill>
                <a:latin typeface="Abadi"/>
              </a:rPr>
              <a:t>month_name</a:t>
            </a:r>
            <a:r>
              <a:rPr lang="en-US" sz="1200" dirty="0">
                <a:solidFill>
                  <a:schemeClr val="accent3">
                    <a:lumMod val="25000"/>
                  </a:schemeClr>
                </a:solidFill>
                <a:latin typeface="Abadi"/>
              </a:rPr>
              <a:t>" AS Month, "</a:t>
            </a:r>
            <a:r>
              <a:rPr lang="en-US" sz="1200" err="1">
                <a:solidFill>
                  <a:schemeClr val="accent3">
                    <a:lumMod val="25000"/>
                  </a:schemeClr>
                </a:solidFill>
                <a:latin typeface="Abadi"/>
              </a:rPr>
              <a:t>Landing_Outcome</a:t>
            </a:r>
            <a:r>
              <a:rPr lang="en-US" sz="1200" dirty="0">
                <a:solidFill>
                  <a:schemeClr val="accent3">
                    <a:lumMod val="25000"/>
                  </a:schemeClr>
                </a:solidFill>
                <a:latin typeface="Abadi"/>
              </a:rPr>
              <a:t>", "</a:t>
            </a:r>
            <a:r>
              <a:rPr lang="en-US" sz="1200" err="1">
                <a:solidFill>
                  <a:schemeClr val="accent3">
                    <a:lumMod val="25000"/>
                  </a:schemeClr>
                </a:solidFill>
                <a:latin typeface="Abadi"/>
              </a:rPr>
              <a:t>Booster_Version</a:t>
            </a:r>
            <a:r>
              <a:rPr lang="en-US" sz="1200" dirty="0">
                <a:solidFill>
                  <a:schemeClr val="accent3">
                    <a:lumMod val="25000"/>
                  </a:schemeClr>
                </a:solidFill>
                <a:latin typeface="Abadi"/>
              </a:rPr>
              <a:t>", "</a:t>
            </a:r>
            <a:r>
              <a:rPr lang="en-US" sz="1200" err="1">
                <a:solidFill>
                  <a:schemeClr val="accent3">
                    <a:lumMod val="25000"/>
                  </a:schemeClr>
                </a:solidFill>
                <a:latin typeface="Abadi"/>
              </a:rPr>
              <a:t>Launch_Site</a:t>
            </a:r>
            <a:r>
              <a:rPr lang="en-US" sz="1200" dirty="0">
                <a:solidFill>
                  <a:schemeClr val="accent3">
                    <a:lumMod val="25000"/>
                  </a:schemeClr>
                </a:solidFill>
                <a:latin typeface="Abadi"/>
              </a:rPr>
              <a:t>" \ </a:t>
            </a:r>
            <a:br>
              <a:rPr lang="en-US" sz="1200" dirty="0">
                <a:latin typeface="Abadi"/>
              </a:rPr>
            </a:br>
            <a:r>
              <a:rPr lang="en-US" sz="1200" dirty="0">
                <a:solidFill>
                  <a:schemeClr val="accent3">
                    <a:lumMod val="25000"/>
                  </a:schemeClr>
                </a:solidFill>
                <a:latin typeface="Abadi"/>
              </a:rPr>
              <a:t>FROM SPACEXTABLE \ </a:t>
            </a:r>
            <a:br>
              <a:rPr lang="en-US" sz="1200" dirty="0">
                <a:latin typeface="Abadi"/>
              </a:rPr>
            </a:br>
            <a:r>
              <a:rPr lang="en-US" sz="1200" dirty="0">
                <a:solidFill>
                  <a:schemeClr val="accent3">
                    <a:lumMod val="25000"/>
                  </a:schemeClr>
                </a:solidFill>
                <a:latin typeface="Abadi"/>
              </a:rPr>
              <a:t>WHERE "</a:t>
            </a:r>
            <a:r>
              <a:rPr lang="en-US" sz="1200" err="1">
                <a:solidFill>
                  <a:schemeClr val="accent3">
                    <a:lumMod val="25000"/>
                  </a:schemeClr>
                </a:solidFill>
                <a:latin typeface="Abadi"/>
              </a:rPr>
              <a:t>Landing_Outcome</a:t>
            </a:r>
            <a:r>
              <a:rPr lang="en-US" sz="1200" dirty="0">
                <a:solidFill>
                  <a:schemeClr val="accent3">
                    <a:lumMod val="25000"/>
                  </a:schemeClr>
                </a:solidFill>
                <a:latin typeface="Abadi"/>
              </a:rPr>
              <a:t>" LIKE 'Failure (drone ship)%' AND </a:t>
            </a:r>
            <a:r>
              <a:rPr lang="en-US" sz="1200" err="1">
                <a:solidFill>
                  <a:schemeClr val="accent3">
                    <a:lumMod val="25000"/>
                  </a:schemeClr>
                </a:solidFill>
                <a:latin typeface="Abadi"/>
              </a:rPr>
              <a:t>substr</a:t>
            </a:r>
            <a:r>
              <a:rPr lang="en-US" sz="1200" dirty="0">
                <a:solidFill>
                  <a:schemeClr val="accent3">
                    <a:lumMod val="25000"/>
                  </a:schemeClr>
                </a:solidFill>
                <a:latin typeface="Abadi"/>
              </a:rPr>
              <a:t>("Date", 1, 4) = '2015';</a:t>
            </a:r>
            <a:endParaRPr lang="en-US" sz="1200" dirty="0">
              <a:solidFill>
                <a:schemeClr val="accent3">
                  <a:lumMod val="25000"/>
                </a:schemeClr>
              </a:solidFill>
              <a:ea typeface="Calibri"/>
              <a:cs typeface="Calibr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a:extLst>
              <a:ext uri="{FF2B5EF4-FFF2-40B4-BE49-F238E27FC236}">
                <a16:creationId xmlns:a16="http://schemas.microsoft.com/office/drawing/2014/main" id="{54DF187F-0350-980F-DD49-2652A4CE9B60}"/>
              </a:ext>
            </a:extLst>
          </p:cNvPr>
          <p:cNvGraphicFramePr>
            <a:graphicFrameLocks noGrp="1"/>
          </p:cNvGraphicFramePr>
          <p:nvPr>
            <p:extLst>
              <p:ext uri="{D42A27DB-BD31-4B8C-83A1-F6EECF244321}">
                <p14:modId xmlns:p14="http://schemas.microsoft.com/office/powerpoint/2010/main" val="868124863"/>
              </p:ext>
            </p:extLst>
          </p:nvPr>
        </p:nvGraphicFramePr>
        <p:xfrm>
          <a:off x="1050072" y="5092390"/>
          <a:ext cx="7760161" cy="1097280"/>
        </p:xfrm>
        <a:graphic>
          <a:graphicData uri="http://schemas.openxmlformats.org/drawingml/2006/table">
            <a:tbl>
              <a:tblPr firstRow="1" bandRow="1">
                <a:tableStyleId>{5C22544A-7EE6-4342-B048-85BDC9FD1C3A}</a:tableStyleId>
              </a:tblPr>
              <a:tblGrid>
                <a:gridCol w="1218080">
                  <a:extLst>
                    <a:ext uri="{9D8B030D-6E8A-4147-A177-3AD203B41FA5}">
                      <a16:colId xmlns:a16="http://schemas.microsoft.com/office/drawing/2014/main" val="3058577084"/>
                    </a:ext>
                  </a:extLst>
                </a:gridCol>
                <a:gridCol w="2634475">
                  <a:extLst>
                    <a:ext uri="{9D8B030D-6E8A-4147-A177-3AD203B41FA5}">
                      <a16:colId xmlns:a16="http://schemas.microsoft.com/office/drawing/2014/main" val="3161918707"/>
                    </a:ext>
                  </a:extLst>
                </a:gridCol>
                <a:gridCol w="2102504">
                  <a:extLst>
                    <a:ext uri="{9D8B030D-6E8A-4147-A177-3AD203B41FA5}">
                      <a16:colId xmlns:a16="http://schemas.microsoft.com/office/drawing/2014/main" val="1386675536"/>
                    </a:ext>
                  </a:extLst>
                </a:gridCol>
                <a:gridCol w="1805102">
                  <a:extLst>
                    <a:ext uri="{9D8B030D-6E8A-4147-A177-3AD203B41FA5}">
                      <a16:colId xmlns:a16="http://schemas.microsoft.com/office/drawing/2014/main" val="399514464"/>
                    </a:ext>
                  </a:extLst>
                </a:gridCol>
              </a:tblGrid>
              <a:tr h="348523">
                <a:tc>
                  <a:txBody>
                    <a:bodyPr/>
                    <a:lstStyle/>
                    <a:p>
                      <a:pPr algn="r" fontAlgn="ctr"/>
                      <a:r>
                        <a:rPr lang="en-US" b="1" dirty="0">
                          <a:solidFill>
                            <a:schemeClr val="tx1"/>
                          </a:solidFill>
                          <a:effectLst/>
                        </a:rPr>
                        <a:t>Month</a:t>
                      </a:r>
                    </a:p>
                  </a:txBody>
                  <a:tcPr anchor="ctr">
                    <a:lnL>
                      <a:noFill/>
                    </a:lnL>
                    <a:lnR>
                      <a:noFill/>
                    </a:lnR>
                    <a:lnT>
                      <a:noFill/>
                    </a:lnT>
                    <a:lnB>
                      <a:noFill/>
                    </a:lnB>
                    <a:solidFill>
                      <a:srgbClr val="FFFFFF"/>
                    </a:solidFill>
                  </a:tcPr>
                </a:tc>
                <a:tc>
                  <a:txBody>
                    <a:bodyPr/>
                    <a:lstStyle/>
                    <a:p>
                      <a:pPr algn="r" fontAlgn="ctr"/>
                      <a:r>
                        <a:rPr lang="en-US" b="1" err="1">
                          <a:solidFill>
                            <a:schemeClr val="tx1"/>
                          </a:solidFill>
                          <a:effectLst/>
                        </a:rPr>
                        <a:t>Landing_Outcome</a:t>
                      </a:r>
                    </a:p>
                  </a:txBody>
                  <a:tcPr anchor="ctr">
                    <a:lnL>
                      <a:noFill/>
                    </a:lnL>
                    <a:lnR>
                      <a:noFill/>
                    </a:lnR>
                    <a:lnT>
                      <a:noFill/>
                    </a:lnT>
                    <a:lnB>
                      <a:noFill/>
                    </a:lnB>
                    <a:solidFill>
                      <a:srgbClr val="FFFFFF"/>
                    </a:solidFill>
                  </a:tcPr>
                </a:tc>
                <a:tc>
                  <a:txBody>
                    <a:bodyPr/>
                    <a:lstStyle/>
                    <a:p>
                      <a:pPr algn="r" fontAlgn="ctr"/>
                      <a:r>
                        <a:rPr lang="en-US" b="1" err="1">
                          <a:solidFill>
                            <a:schemeClr val="tx1"/>
                          </a:solidFill>
                          <a:effectLst/>
                        </a:rPr>
                        <a:t>Booster_Version</a:t>
                      </a:r>
                    </a:p>
                  </a:txBody>
                  <a:tcPr anchor="ctr">
                    <a:lnL>
                      <a:noFill/>
                    </a:lnL>
                    <a:lnR>
                      <a:noFill/>
                    </a:lnR>
                    <a:lnT>
                      <a:noFill/>
                    </a:lnT>
                    <a:lnB>
                      <a:noFill/>
                    </a:lnB>
                    <a:solidFill>
                      <a:srgbClr val="FFFFFF"/>
                    </a:solidFill>
                  </a:tcPr>
                </a:tc>
                <a:tc>
                  <a:txBody>
                    <a:bodyPr/>
                    <a:lstStyle/>
                    <a:p>
                      <a:pPr algn="r" fontAlgn="ctr"/>
                      <a:r>
                        <a:rPr lang="en-US" b="1" err="1">
                          <a:solidFill>
                            <a:schemeClr val="tx1"/>
                          </a:solidFill>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2643360289"/>
                  </a:ext>
                </a:extLst>
              </a:tr>
              <a:tr h="348523">
                <a:tc>
                  <a:txBody>
                    <a:bodyPr/>
                    <a:lstStyle/>
                    <a:p>
                      <a:pPr algn="r" fontAlgn="ctr"/>
                      <a:r>
                        <a:rPr lang="en-US" dirty="0">
                          <a:effectLst/>
                        </a:rPr>
                        <a:t>October</a:t>
                      </a:r>
                    </a:p>
                  </a:txBody>
                  <a:tcPr anchor="ctr">
                    <a:lnL>
                      <a:noFill/>
                    </a:lnL>
                    <a:lnR>
                      <a:noFill/>
                    </a:lnR>
                    <a:lnT>
                      <a:noFill/>
                    </a:lnT>
                    <a:lnB>
                      <a:noFill/>
                    </a:lnB>
                    <a:solidFill>
                      <a:srgbClr val="F5F5F5"/>
                    </a:solidFill>
                  </a:tcPr>
                </a:tc>
                <a:tc>
                  <a:txBody>
                    <a:bodyPr/>
                    <a:lstStyle/>
                    <a:p>
                      <a:pPr algn="r" fontAlgn="ctr"/>
                      <a:r>
                        <a:rPr lang="en-US" dirty="0">
                          <a:effectLst/>
                        </a:rPr>
                        <a:t>Failure (drone ship)</a:t>
                      </a:r>
                    </a:p>
                  </a:txBody>
                  <a:tcPr anchor="ctr">
                    <a:lnL>
                      <a:noFill/>
                    </a:lnL>
                    <a:lnR>
                      <a:noFill/>
                    </a:lnR>
                    <a:lnT>
                      <a:noFill/>
                    </a:lnT>
                    <a:lnB>
                      <a:noFill/>
                    </a:lnB>
                    <a:solidFill>
                      <a:srgbClr val="F5F5F5"/>
                    </a:solidFill>
                  </a:tcPr>
                </a:tc>
                <a:tc>
                  <a:txBody>
                    <a:bodyPr/>
                    <a:lstStyle/>
                    <a:p>
                      <a:pPr algn="r" fontAlgn="ctr"/>
                      <a:r>
                        <a:rPr lang="en-US" dirty="0">
                          <a:effectLst/>
                        </a:rPr>
                        <a:t>F9 v1.1 B1012</a:t>
                      </a:r>
                    </a:p>
                  </a:txBody>
                  <a:tcPr anchor="ctr">
                    <a:lnL>
                      <a:noFill/>
                    </a:lnL>
                    <a:lnR>
                      <a:noFill/>
                    </a:lnR>
                    <a:lnT>
                      <a:noFill/>
                    </a:lnT>
                    <a:lnB>
                      <a:noFill/>
                    </a:lnB>
                    <a:solidFill>
                      <a:srgbClr val="F5F5F5"/>
                    </a:solidFill>
                  </a:tcPr>
                </a:tc>
                <a:tc>
                  <a:txBody>
                    <a:bodyPr/>
                    <a:lstStyle/>
                    <a:p>
                      <a:pPr algn="r" fontAlgn="ctr"/>
                      <a:r>
                        <a:rPr lang="en-US" dirty="0">
                          <a:effectLst/>
                        </a:rPr>
                        <a:t>CCAFS LC-40</a:t>
                      </a:r>
                    </a:p>
                  </a:txBody>
                  <a:tcPr anchor="ctr">
                    <a:lnL>
                      <a:noFill/>
                    </a:lnL>
                    <a:lnR>
                      <a:noFill/>
                    </a:lnR>
                    <a:lnT>
                      <a:noFill/>
                    </a:lnT>
                    <a:lnB>
                      <a:noFill/>
                    </a:lnB>
                    <a:solidFill>
                      <a:srgbClr val="F5F5F5"/>
                    </a:solidFill>
                  </a:tcPr>
                </a:tc>
                <a:extLst>
                  <a:ext uri="{0D108BD9-81ED-4DB2-BD59-A6C34878D82A}">
                    <a16:rowId xmlns:a16="http://schemas.microsoft.com/office/drawing/2014/main" val="1618175774"/>
                  </a:ext>
                </a:extLst>
              </a:tr>
              <a:tr h="348523">
                <a:tc>
                  <a:txBody>
                    <a:bodyPr/>
                    <a:lstStyle/>
                    <a:p>
                      <a:pPr algn="r" fontAlgn="ctr"/>
                      <a:r>
                        <a:rPr lang="en-US" dirty="0">
                          <a:effectLst/>
                        </a:rPr>
                        <a:t>April</a:t>
                      </a:r>
                    </a:p>
                  </a:txBody>
                  <a:tcPr anchor="ctr">
                    <a:lnL>
                      <a:noFill/>
                    </a:lnL>
                    <a:lnR>
                      <a:noFill/>
                    </a:lnR>
                    <a:lnT>
                      <a:noFill/>
                    </a:lnT>
                    <a:lnB>
                      <a:noFill/>
                    </a:lnB>
                    <a:solidFill>
                      <a:srgbClr val="FFFFFF"/>
                    </a:solidFill>
                  </a:tcPr>
                </a:tc>
                <a:tc>
                  <a:txBody>
                    <a:bodyPr/>
                    <a:lstStyle/>
                    <a:p>
                      <a:pPr algn="r" fontAlgn="ctr"/>
                      <a:r>
                        <a:rPr lang="en-US" dirty="0">
                          <a:effectLst/>
                        </a:rPr>
                        <a:t>Failure (drone ship)</a:t>
                      </a:r>
                    </a:p>
                  </a:txBody>
                  <a:tcPr anchor="ctr">
                    <a:lnL>
                      <a:noFill/>
                    </a:lnL>
                    <a:lnR>
                      <a:noFill/>
                    </a:lnR>
                    <a:lnT>
                      <a:noFill/>
                    </a:lnT>
                    <a:lnB>
                      <a:noFill/>
                    </a:lnB>
                    <a:solidFill>
                      <a:srgbClr val="FFFFFF"/>
                    </a:solidFill>
                  </a:tcPr>
                </a:tc>
                <a:tc>
                  <a:txBody>
                    <a:bodyPr/>
                    <a:lstStyle/>
                    <a:p>
                      <a:pPr algn="r" fontAlgn="ctr"/>
                      <a:r>
                        <a:rPr lang="en-US" dirty="0">
                          <a:effectLst/>
                        </a:rPr>
                        <a:t>F9 v1.1 B1015</a:t>
                      </a:r>
                    </a:p>
                  </a:txBody>
                  <a:tcPr anchor="ctr">
                    <a:lnL>
                      <a:noFill/>
                    </a:lnL>
                    <a:lnR>
                      <a:noFill/>
                    </a:lnR>
                    <a:lnT>
                      <a:noFill/>
                    </a:lnT>
                    <a:lnB>
                      <a:noFill/>
                    </a:lnB>
                    <a:solidFill>
                      <a:srgbClr val="FFFFFF"/>
                    </a:solidFill>
                  </a:tcPr>
                </a:tc>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826180150"/>
                  </a:ext>
                </a:extLst>
              </a:tr>
            </a:tbl>
          </a:graphicData>
        </a:graphic>
      </p:graphicFrame>
      <p:sp>
        <p:nvSpPr>
          <p:cNvPr id="8" name="Content Placeholder 4">
            <a:extLst>
              <a:ext uri="{FF2B5EF4-FFF2-40B4-BE49-F238E27FC236}">
                <a16:creationId xmlns:a16="http://schemas.microsoft.com/office/drawing/2014/main" id="{BF8EA50C-90E8-BE4F-3715-98EE73DFB871}"/>
              </a:ext>
            </a:extLst>
          </p:cNvPr>
          <p:cNvSpPr txBox="1">
            <a:spLocks/>
          </p:cNvSpPr>
          <p:nvPr/>
        </p:nvSpPr>
        <p:spPr>
          <a:xfrm>
            <a:off x="6758217" y="1518038"/>
            <a:ext cx="4527746" cy="159605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query identifies that in 2015, there were two SpaceX missions that attempted to land on a drone ship but unfortunately failed. Both of these missions launched from the CCAFS LC-40 site and used the F9 v1.1 booster versions.:</a:t>
            </a:r>
          </a:p>
          <a:p>
            <a:pPr>
              <a:lnSpc>
                <a:spcPct val="100000"/>
              </a:lnSpc>
              <a:spcBef>
                <a:spcPts val="1400"/>
              </a:spcBef>
            </a:pPr>
            <a:endParaRPr lang="en-US" sz="1400" dirty="0">
              <a:solidFill>
                <a:schemeClr val="accent3">
                  <a:lumMod val="25000"/>
                </a:schemeClr>
              </a:solidFill>
              <a:latin typeface="Abadi"/>
              <a:ea typeface="Calibri"/>
              <a:cs typeface="Calibri"/>
            </a:endParaRPr>
          </a:p>
        </p:txBody>
      </p:sp>
    </p:spTree>
    <p:extLst>
      <p:ext uri="{BB962C8B-B14F-4D97-AF65-F5344CB8AC3E}">
        <p14:creationId xmlns:p14="http://schemas.microsoft.com/office/powerpoint/2010/main" val="1398439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8565"/>
            <a:ext cx="5094601" cy="471839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a:t>
            </a:r>
            <a:r>
              <a:rPr lang="en-US" sz="1400" dirty="0" err="1">
                <a:solidFill>
                  <a:schemeClr val="accent3">
                    <a:lumMod val="25000"/>
                  </a:schemeClr>
                </a:solidFill>
                <a:latin typeface="Abadi"/>
              </a:rPr>
              <a:t>sql</a:t>
            </a:r>
            <a:r>
              <a:rPr lang="en-US" sz="1400" dirty="0">
                <a:solidFill>
                  <a:schemeClr val="accent3">
                    <a:lumMod val="25000"/>
                  </a:schemeClr>
                </a:solidFill>
                <a:latin typeface="Abadi"/>
              </a:rPr>
              <a:t> SELECT "</a:t>
            </a:r>
            <a:r>
              <a:rPr lang="en-US" sz="1400" dirty="0" err="1">
                <a:solidFill>
                  <a:schemeClr val="accent3">
                    <a:lumMod val="25000"/>
                  </a:schemeClr>
                </a:solidFill>
                <a:latin typeface="Abadi"/>
              </a:rPr>
              <a:t>Landing_Outcome</a:t>
            </a:r>
            <a:r>
              <a:rPr lang="en-US" sz="1400" dirty="0">
                <a:solidFill>
                  <a:schemeClr val="accent3">
                    <a:lumMod val="25000"/>
                  </a:schemeClr>
                </a:solidFill>
                <a:latin typeface="Abadi"/>
              </a:rPr>
              <a:t>", \ </a:t>
            </a:r>
            <a:br>
              <a:rPr lang="en-US" sz="1400" dirty="0">
                <a:latin typeface="Abadi"/>
              </a:rPr>
            </a:br>
            <a:r>
              <a:rPr lang="en-US" sz="1400" dirty="0">
                <a:solidFill>
                  <a:schemeClr val="accent3">
                    <a:lumMod val="25000"/>
                  </a:schemeClr>
                </a:solidFill>
                <a:latin typeface="Abadi"/>
              </a:rPr>
              <a:t>COUNT("</a:t>
            </a:r>
            <a:r>
              <a:rPr lang="en-US" sz="1400" dirty="0" err="1">
                <a:solidFill>
                  <a:schemeClr val="accent3">
                    <a:lumMod val="25000"/>
                  </a:schemeClr>
                </a:solidFill>
                <a:latin typeface="Abadi"/>
              </a:rPr>
              <a:t>Landing_Outcome</a:t>
            </a:r>
            <a:r>
              <a:rPr lang="en-US" sz="1400" dirty="0">
                <a:solidFill>
                  <a:schemeClr val="accent3">
                    <a:lumMod val="25000"/>
                  </a:schemeClr>
                </a:solidFill>
                <a:latin typeface="Abadi"/>
              </a:rPr>
              <a:t>") AS Count \ </a:t>
            </a:r>
            <a:br>
              <a:rPr lang="en-US" sz="1400" dirty="0">
                <a:latin typeface="Abadi"/>
              </a:rPr>
            </a:br>
            <a:r>
              <a:rPr lang="en-US" sz="1400" dirty="0">
                <a:solidFill>
                  <a:schemeClr val="accent3">
                    <a:lumMod val="25000"/>
                  </a:schemeClr>
                </a:solidFill>
                <a:latin typeface="Abadi"/>
              </a:rPr>
              <a:t>FROM SPACEXTABLE \ </a:t>
            </a:r>
            <a:br>
              <a:rPr lang="en-US" sz="1400" dirty="0">
                <a:latin typeface="Abadi"/>
              </a:rPr>
            </a:br>
            <a:r>
              <a:rPr lang="en-US" sz="1400" dirty="0">
                <a:solidFill>
                  <a:schemeClr val="accent3">
                    <a:lumMod val="25000"/>
                  </a:schemeClr>
                </a:solidFill>
                <a:latin typeface="Abadi"/>
              </a:rPr>
              <a:t>WHERE "Date" BETWEEN '2010-06-04' AND '2017-03-20' \ </a:t>
            </a:r>
            <a:br>
              <a:rPr lang="en-US" sz="1400" dirty="0">
                <a:latin typeface="Abadi"/>
              </a:rPr>
            </a:br>
            <a:r>
              <a:rPr lang="en-US" sz="1400" dirty="0">
                <a:solidFill>
                  <a:schemeClr val="accent3">
                    <a:lumMod val="25000"/>
                  </a:schemeClr>
                </a:solidFill>
                <a:latin typeface="Abadi"/>
              </a:rPr>
              <a:t>GROUP BY "</a:t>
            </a:r>
            <a:r>
              <a:rPr lang="en-US" sz="1400" dirty="0" err="1">
                <a:solidFill>
                  <a:schemeClr val="accent3">
                    <a:lumMod val="25000"/>
                  </a:schemeClr>
                </a:solidFill>
                <a:latin typeface="Abadi"/>
              </a:rPr>
              <a:t>Landing_Outcome</a:t>
            </a:r>
            <a:r>
              <a:rPr lang="en-US" sz="1400" dirty="0">
                <a:solidFill>
                  <a:schemeClr val="accent3">
                    <a:lumMod val="25000"/>
                  </a:schemeClr>
                </a:solidFill>
                <a:latin typeface="Abadi"/>
              </a:rPr>
              <a:t>" \ </a:t>
            </a:r>
            <a:br>
              <a:rPr lang="en-US" sz="1400" dirty="0">
                <a:latin typeface="Abadi"/>
              </a:rPr>
            </a:br>
            <a:r>
              <a:rPr lang="en-US" sz="1400" dirty="0">
                <a:solidFill>
                  <a:schemeClr val="accent3">
                    <a:lumMod val="25000"/>
                  </a:schemeClr>
                </a:solidFill>
                <a:latin typeface="Abadi"/>
              </a:rPr>
              <a:t>ORDER BY Count DESC;</a:t>
            </a:r>
            <a:br>
              <a:rPr lang="en-US" sz="1400" dirty="0">
                <a:solidFill>
                  <a:schemeClr val="accent3">
                    <a:lumMod val="25000"/>
                  </a:schemeClr>
                </a:solidFill>
                <a:latin typeface="Abadi"/>
              </a:rPr>
            </a:br>
            <a:endParaRPr lang="en-US" sz="14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The query provides a ranked overview of SpaceX's landing outcomes for missions between </a:t>
            </a:r>
            <a:br>
              <a:rPr lang="en-US" sz="1600" dirty="0">
                <a:latin typeface="Abadi"/>
              </a:rPr>
            </a:br>
            <a:r>
              <a:rPr lang="en-US" sz="1600" dirty="0">
                <a:solidFill>
                  <a:schemeClr val="accent3">
                    <a:lumMod val="25000"/>
                  </a:schemeClr>
                </a:solidFill>
                <a:latin typeface="Abadi"/>
              </a:rPr>
              <a:t>June 4, 2010, and </a:t>
            </a:r>
            <a:br>
              <a:rPr lang="en-US" sz="1600" dirty="0">
                <a:latin typeface="Abadi"/>
              </a:rPr>
            </a:br>
            <a:r>
              <a:rPr lang="en-US" sz="1600" dirty="0">
                <a:solidFill>
                  <a:schemeClr val="accent3">
                    <a:lumMod val="25000"/>
                  </a:schemeClr>
                </a:solidFill>
                <a:latin typeface="Abadi"/>
              </a:rPr>
              <a:t>March 20, 2017. </a:t>
            </a:r>
            <a:br>
              <a:rPr lang="en-US" sz="1600" dirty="0">
                <a:latin typeface="Abadi"/>
              </a:rPr>
            </a:br>
            <a:r>
              <a:rPr lang="en-US" sz="1600" dirty="0">
                <a:solidFill>
                  <a:schemeClr val="accent3">
                    <a:lumMod val="25000"/>
                  </a:schemeClr>
                </a:solidFill>
                <a:latin typeface="Abadi"/>
              </a:rPr>
              <a:t>The most common outcome was "No attempt" with 10 occurrences</a:t>
            </a:r>
            <a:br>
              <a:rPr lang="en-US" sz="1600" dirty="0">
                <a:solidFill>
                  <a:schemeClr val="accent3">
                    <a:lumMod val="25000"/>
                  </a:schemeClr>
                </a:solidFill>
                <a:latin typeface="Abadi"/>
              </a:rPr>
            </a:br>
            <a:endParaRPr lang="en-US" sz="1600" dirty="0">
              <a:solidFill>
                <a:schemeClr val="accent3">
                  <a:lumMod val="25000"/>
                </a:schemeClr>
              </a:solidFill>
              <a:latin typeface="Abadi"/>
            </a:endParaRPr>
          </a:p>
          <a:p>
            <a:pPr>
              <a:lnSpc>
                <a:spcPct val="100000"/>
              </a:lnSpc>
              <a:spcBef>
                <a:spcPts val="1400"/>
              </a:spcBef>
            </a:pPr>
            <a:r>
              <a:rPr lang="en-US" sz="1600" u="sng" dirty="0">
                <a:hlinkClick r:id="rId3"/>
              </a:rPr>
              <a:t>GitHub Folder - Hands-on Lab - Complete EDA with SQL</a:t>
            </a:r>
            <a:endParaRPr lang="en-US" sz="16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47065474-4E09-CB95-7A07-9E844F8E1148}"/>
              </a:ext>
            </a:extLst>
          </p:cNvPr>
          <p:cNvPicPr>
            <a:picLocks noChangeAspect="1"/>
          </p:cNvPicPr>
          <p:nvPr/>
        </p:nvPicPr>
        <p:blipFill>
          <a:blip r:embed="rId4"/>
          <a:stretch>
            <a:fillRect/>
          </a:stretch>
        </p:blipFill>
        <p:spPr>
          <a:xfrm>
            <a:off x="6025376" y="1458124"/>
            <a:ext cx="5261517" cy="404397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7856"/>
            <a:ext cx="5419846" cy="4272351"/>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ea typeface="+mn-lt"/>
                <a:cs typeface="+mn-lt"/>
              </a:rPr>
              <a:t>None of SpaceX's launch sites are close to the Equator.</a:t>
            </a:r>
            <a:r>
              <a:rPr lang="en-US" sz="2200" dirty="0">
                <a:solidFill>
                  <a:schemeClr val="accent3">
                    <a:lumMod val="25000"/>
                  </a:schemeClr>
                </a:solidFill>
                <a:latin typeface="Calibri"/>
                <a:ea typeface="Calibri"/>
                <a:cs typeface="Calibri"/>
              </a:rPr>
              <a:t> </a:t>
            </a:r>
            <a:r>
              <a:rPr lang="en-US" sz="2200" dirty="0">
                <a:solidFill>
                  <a:schemeClr val="accent3">
                    <a:lumMod val="25000"/>
                  </a:schemeClr>
                </a:solidFill>
                <a:latin typeface="Abadi"/>
              </a:rPr>
              <a:t>launch sites near the Equator benefit from Earth's rotation. </a:t>
            </a:r>
            <a:endParaRPr lang="en-US" sz="22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Launch sites are located on the coasts to ensure rockets' trajectories are over open water, minimizing risks to populated areas in case of launch failures.</a:t>
            </a:r>
            <a:endParaRPr lang="en-US" dirty="0">
              <a:solidFill>
                <a:schemeClr val="accent3">
                  <a:lumMod val="25000"/>
                </a:schemeClr>
              </a:solidFill>
              <a:ea typeface="Calibri"/>
              <a:cs typeface="Calibri"/>
            </a:endParaRPr>
          </a:p>
          <a:p>
            <a:pPr>
              <a:lnSpc>
                <a:spcPct val="100000"/>
              </a:lnSpc>
              <a:spcBef>
                <a:spcPts val="1400"/>
              </a:spcBef>
            </a:pPr>
            <a:r>
              <a:rPr lang="en-US" sz="2200">
                <a:solidFill>
                  <a:schemeClr val="accent3">
                    <a:lumMod val="25000"/>
                  </a:schemeClr>
                </a:solidFill>
                <a:latin typeface="Abadi"/>
              </a:rPr>
              <a:t>Coastal sites also offer flexibility in choosing launch directions, essential for different satellite orbits.</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Being near coasts facilitates the transportation of large rocket components, by sea.</a:t>
            </a:r>
            <a:endParaRPr lang="en-US"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descr="A map of the united states&#10;&#10;Description automatically generated">
            <a:extLst>
              <a:ext uri="{FF2B5EF4-FFF2-40B4-BE49-F238E27FC236}">
                <a16:creationId xmlns:a16="http://schemas.microsoft.com/office/drawing/2014/main" id="{C534C739-81B4-C7A2-A1E3-8A4984940EE2}"/>
              </a:ext>
            </a:extLst>
          </p:cNvPr>
          <p:cNvPicPr>
            <a:picLocks noChangeAspect="1"/>
          </p:cNvPicPr>
          <p:nvPr/>
        </p:nvPicPr>
        <p:blipFill>
          <a:blip r:embed="rId3"/>
          <a:stretch>
            <a:fillRect/>
          </a:stretch>
        </p:blipFill>
        <p:spPr>
          <a:xfrm>
            <a:off x="6062547" y="1420251"/>
            <a:ext cx="5224345" cy="33391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35333"/>
            <a:ext cx="5405907" cy="4741630"/>
          </a:xfrm>
          <a:prstGeom prst="rect">
            <a:avLst/>
          </a:prstGeom>
        </p:spPr>
        <p:txBody>
          <a:bodyPr lIns="91440" tIns="45720" rIns="91440" bIns="45720" anchor="t">
            <a:normAutofit fontScale="85000" lnSpcReduction="20000"/>
          </a:bodyPr>
          <a:lstStyle/>
          <a:p>
            <a:pPr>
              <a:lnSpc>
                <a:spcPct val="100000"/>
              </a:lnSpc>
            </a:pPr>
            <a:r>
              <a:rPr lang="en-US" sz="2200" dirty="0">
                <a:solidFill>
                  <a:schemeClr val="accent3">
                    <a:lumMod val="25000"/>
                  </a:schemeClr>
                </a:solidFill>
                <a:latin typeface="Abadi"/>
                <a:ea typeface="+mn-lt"/>
                <a:cs typeface="+mn-lt"/>
              </a:rPr>
              <a:t>Blue Markers: These represent the locations of SpaceX launch sites. The presence of </a:t>
            </a:r>
            <a:r>
              <a:rPr lang="en-US" sz="2200" dirty="0">
                <a:solidFill>
                  <a:schemeClr val="accent3">
                    <a:lumMod val="25000"/>
                  </a:schemeClr>
                </a:solidFill>
                <a:latin typeface="Abadi"/>
              </a:rPr>
              <a:t>a blue marker at 'Cape Canaveral Space Force Station' indicates it's one of the launch sites.</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Circles: These denote successful launches. The size of the circle corresponds to the number of successful launches; a larger circle indicates more successful launches.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Red Circles: These denote launch failures. The size of the circle relates to the number of failed launches; a larger circle indicates more failures.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By observing the size and color of the circles around 'Cape Canaveral Space Force Station', one can gauge the success rate and volume of launches, giving insights into the performance and reliability of launches from that specific site</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Outcomes by Site</a:t>
            </a:r>
            <a:endParaRPr lang="en-US" dirty="0"/>
          </a:p>
        </p:txBody>
      </p:sp>
      <p:pic>
        <p:nvPicPr>
          <p:cNvPr id="2" name="Picture 1" descr="A map with red circles and green circles&#10;&#10;Description automatically generated">
            <a:extLst>
              <a:ext uri="{FF2B5EF4-FFF2-40B4-BE49-F238E27FC236}">
                <a16:creationId xmlns:a16="http://schemas.microsoft.com/office/drawing/2014/main" id="{381E7776-B11E-0262-18C4-18B19E756D4A}"/>
              </a:ext>
            </a:extLst>
          </p:cNvPr>
          <p:cNvPicPr>
            <a:picLocks noChangeAspect="1"/>
          </p:cNvPicPr>
          <p:nvPr/>
        </p:nvPicPr>
        <p:blipFill>
          <a:blip r:embed="rId3"/>
          <a:stretch>
            <a:fillRect/>
          </a:stretch>
        </p:blipFill>
        <p:spPr>
          <a:xfrm>
            <a:off x="6174059" y="1433604"/>
            <a:ext cx="4931626" cy="474349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5261754" cy="43334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Launch sites being near railways, roads and coastlines implies logistical convenience. Railways, major roads and Coastlines facilitate easier transportation of heavy and large rocket components.</a:t>
            </a:r>
            <a:br>
              <a:rPr lang="en-US" sz="2200" dirty="0">
                <a:solidFill>
                  <a:schemeClr val="accent3">
                    <a:lumMod val="25000"/>
                  </a:schemeClr>
                </a:solidFill>
                <a:ea typeface="+mn-lt"/>
                <a:cs typeface="+mn-lt"/>
              </a:rPr>
            </a:br>
            <a:r>
              <a:rPr lang="en-US" sz="2200">
                <a:solidFill>
                  <a:schemeClr val="accent3">
                    <a:lumMod val="25000"/>
                  </a:schemeClr>
                </a:solidFill>
                <a:ea typeface="+mn-lt"/>
                <a:cs typeface="+mn-lt"/>
              </a:rPr>
              <a:t>In addition Proximity to coastlines, offers safety (trajectory </a:t>
            </a:r>
            <a:r>
              <a:rPr lang="en-US" sz="2200" dirty="0">
                <a:solidFill>
                  <a:schemeClr val="accent3">
                    <a:lumMod val="25000"/>
                  </a:schemeClr>
                </a:solidFill>
                <a:ea typeface="+mn-lt"/>
                <a:cs typeface="+mn-lt"/>
              </a:rPr>
              <a:t>over water) and flexibility in launch azimuths.</a:t>
            </a:r>
          </a:p>
          <a:p>
            <a:pPr>
              <a:lnSpc>
                <a:spcPct val="100000"/>
              </a:lnSpc>
              <a:spcBef>
                <a:spcPts val="1400"/>
              </a:spcBef>
            </a:pPr>
            <a:r>
              <a:rPr lang="en-US" sz="2200">
                <a:solidFill>
                  <a:schemeClr val="accent3">
                    <a:lumMod val="25000"/>
                  </a:schemeClr>
                </a:solidFill>
                <a:ea typeface="+mn-lt"/>
                <a:cs typeface="+mn-lt"/>
              </a:rPr>
              <a:t>Being away from cities is a safety measure. In case of launch anomalies or failures, risks to populated areas are minimized.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Highway, Rail and Coast</a:t>
            </a:r>
          </a:p>
        </p:txBody>
      </p:sp>
      <p:pic>
        <p:nvPicPr>
          <p:cNvPr id="2" name="Picture 1" descr="A map with red circles and green dots&#10;&#10;Description automatically generated">
            <a:extLst>
              <a:ext uri="{FF2B5EF4-FFF2-40B4-BE49-F238E27FC236}">
                <a16:creationId xmlns:a16="http://schemas.microsoft.com/office/drawing/2014/main" id="{DC46A74E-F7F0-3B7C-A508-83E9372A2346}"/>
              </a:ext>
            </a:extLst>
          </p:cNvPr>
          <p:cNvPicPr>
            <a:picLocks noChangeAspect="1"/>
          </p:cNvPicPr>
          <p:nvPr/>
        </p:nvPicPr>
        <p:blipFill>
          <a:blip r:embed="rId3"/>
          <a:stretch>
            <a:fillRect/>
          </a:stretch>
        </p:blipFill>
        <p:spPr>
          <a:xfrm>
            <a:off x="6099718" y="1690525"/>
            <a:ext cx="5187175" cy="414602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65430"/>
            <a:ext cx="511783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pie chart provides a breakdown of the total successful launches for each launch site.</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Each segment of the pie chart represents a different launch site, with the site's name and the count of successful launches displayed.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Provides an overview of the success distribution across all launch sites.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All Sites</a:t>
            </a:r>
            <a:endParaRPr lang="en-US" dirty="0"/>
          </a:p>
        </p:txBody>
      </p:sp>
      <p:pic>
        <p:nvPicPr>
          <p:cNvPr id="2" name="Picture 1" descr="A pie chart with different colored circles&#10;&#10;Description automatically generated">
            <a:extLst>
              <a:ext uri="{FF2B5EF4-FFF2-40B4-BE49-F238E27FC236}">
                <a16:creationId xmlns:a16="http://schemas.microsoft.com/office/drawing/2014/main" id="{C1F251DB-98FE-1F86-7C3A-713E7397BB2E}"/>
              </a:ext>
            </a:extLst>
          </p:cNvPr>
          <p:cNvPicPr>
            <a:picLocks noChangeAspect="1"/>
          </p:cNvPicPr>
          <p:nvPr/>
        </p:nvPicPr>
        <p:blipFill>
          <a:blip r:embed="rId3"/>
          <a:stretch>
            <a:fillRect/>
          </a:stretch>
        </p:blipFill>
        <p:spPr>
          <a:xfrm>
            <a:off x="5927803" y="1567344"/>
            <a:ext cx="5359090" cy="412289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70077"/>
            <a:ext cx="5082840" cy="46068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High Success Rate: "KSC LC-39A" has a notable success rate, as indicated by its success ratio. This suggests that launches from this site have been largely successful, making it a reliable site for SpaceX.</a:t>
            </a:r>
            <a:endParaRPr lang="en-US">
              <a:solidFill>
                <a:schemeClr val="accent3">
                  <a:lumMod val="25000"/>
                </a:schemeClr>
              </a:solidFill>
              <a:latin typeface="Abadi"/>
              <a:ea typeface="+mn-lt"/>
              <a:cs typeface="+mn-lt"/>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With Most Successful Launch Site</a:t>
            </a:r>
          </a:p>
        </p:txBody>
      </p:sp>
      <p:pic>
        <p:nvPicPr>
          <p:cNvPr id="4" name="Picture 3" descr="A pie chart with a red and blue circle&#10;&#10;Description automatically generated">
            <a:extLst>
              <a:ext uri="{FF2B5EF4-FFF2-40B4-BE49-F238E27FC236}">
                <a16:creationId xmlns:a16="http://schemas.microsoft.com/office/drawing/2014/main" id="{04E57B25-F59E-4B84-3681-BBB9C143F0F2}"/>
              </a:ext>
            </a:extLst>
          </p:cNvPr>
          <p:cNvPicPr>
            <a:picLocks noChangeAspect="1"/>
          </p:cNvPicPr>
          <p:nvPr/>
        </p:nvPicPr>
        <p:blipFill>
          <a:blip r:embed="rId4"/>
          <a:stretch>
            <a:fillRect/>
          </a:stretch>
        </p:blipFill>
        <p:spPr>
          <a:xfrm>
            <a:off x="5862754" y="1568818"/>
            <a:ext cx="5424139" cy="380864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42199"/>
            <a:ext cx="4922687" cy="4634764"/>
          </a:xfrm>
          <a:prstGeom prst="rect">
            <a:avLst/>
          </a:prstGeom>
        </p:spPr>
        <p:txBody>
          <a:bodyPr lIns="91440" tIns="45720" rIns="91440" bIns="45720" anchor="t">
            <a:normAutofit/>
          </a:bodyPr>
          <a:lstStyle/>
          <a:p>
            <a:pPr>
              <a:lnSpc>
                <a:spcPct val="100000"/>
              </a:lnSpc>
            </a:pPr>
            <a:r>
              <a:rPr lang="en-US" sz="2200">
                <a:solidFill>
                  <a:schemeClr val="accent3">
                    <a:lumMod val="25000"/>
                  </a:schemeClr>
                </a:solidFill>
                <a:latin typeface="Abadi"/>
              </a:rPr>
              <a:t>The Booster Version B5 is the most successful across all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Launches carrying payloads in the range of 7,500 kg to 10,000 kg tend to have higher success rates.</a:t>
            </a:r>
            <a:endParaRPr lang="en-US" dirty="0">
              <a:solidFill>
                <a:schemeClr val="accent3">
                  <a:lumMod val="25000"/>
                </a:schemeClr>
              </a:solidFill>
            </a:endParaRPr>
          </a:p>
          <a:p>
            <a:pPr>
              <a:lnSpc>
                <a:spcPct val="100000"/>
              </a:lnSpc>
            </a:pPr>
            <a:r>
              <a:rPr lang="en-US" sz="2200">
                <a:solidFill>
                  <a:schemeClr val="accent3">
                    <a:lumMod val="25000"/>
                  </a:schemeClr>
                </a:solidFill>
                <a:latin typeface="Abadi" panose="020B0604020104020204" pitchFamily="34" charset="0"/>
              </a:rPr>
              <a:t>KSC LC-39A: This launch site has the highest success rate at approximately 76.92%.</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Success Vs Booster Version</a:t>
            </a:r>
          </a:p>
        </p:txBody>
      </p:sp>
      <p:pic>
        <p:nvPicPr>
          <p:cNvPr id="2" name="Picture 1" descr="A graph with many colored dots&#10;&#10;Description automatically generated">
            <a:extLst>
              <a:ext uri="{FF2B5EF4-FFF2-40B4-BE49-F238E27FC236}">
                <a16:creationId xmlns:a16="http://schemas.microsoft.com/office/drawing/2014/main" id="{189D5D4D-3F50-E695-3005-DB82425194E8}"/>
              </a:ext>
            </a:extLst>
          </p:cNvPr>
          <p:cNvPicPr>
            <a:picLocks noChangeAspect="1"/>
          </p:cNvPicPr>
          <p:nvPr/>
        </p:nvPicPr>
        <p:blipFill>
          <a:blip r:embed="rId4"/>
          <a:stretch>
            <a:fillRect/>
          </a:stretch>
        </p:blipFill>
        <p:spPr>
          <a:xfrm>
            <a:off x="5690840" y="1543489"/>
            <a:ext cx="5596053" cy="395687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2008A52-379C-F4D1-71D0-F23BD6DCDAAA}"/>
              </a:ext>
            </a:extLst>
          </p:cNvPr>
          <p:cNvPicPr>
            <a:picLocks noChangeAspect="1"/>
          </p:cNvPicPr>
          <p:nvPr/>
        </p:nvPicPr>
        <p:blipFill rotWithShape="1">
          <a:blip r:embed="rId3">
            <a:duotone>
              <a:schemeClr val="bg2">
                <a:shade val="45000"/>
                <a:satMod val="135000"/>
              </a:schemeClr>
              <a:prstClr val="white"/>
            </a:duotone>
          </a:blip>
          <a:srcRect t="15729" r="9085" b="7543"/>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6</a:t>
            </a:fld>
            <a:endParaRPr lang="en-US" sz="1200">
              <a:solidFill>
                <a:prstClr val="black">
                  <a:tint val="75000"/>
                </a:prstClr>
              </a:solidFill>
              <a:latin typeface="Calibri" panose="020F0502020204030204"/>
            </a:endParaRPr>
          </a:p>
        </p:txBody>
      </p:sp>
      <p:graphicFrame>
        <p:nvGraphicFramePr>
          <p:cNvPr id="15" name="Content Placeholder 2">
            <a:extLst>
              <a:ext uri="{FF2B5EF4-FFF2-40B4-BE49-F238E27FC236}">
                <a16:creationId xmlns:a16="http://schemas.microsoft.com/office/drawing/2014/main" id="{BC1D8AE4-5374-16F4-C4EF-200D662FEED7}"/>
              </a:ext>
            </a:extLst>
          </p:cNvPr>
          <p:cNvGraphicFramePr/>
          <p:nvPr>
            <p:extLst>
              <p:ext uri="{D42A27DB-BD31-4B8C-83A1-F6EECF244321}">
                <p14:modId xmlns:p14="http://schemas.microsoft.com/office/powerpoint/2010/main" val="33920914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a:rPr>
              <a:t>SVM has the highest accuracy at 86.25%.</a:t>
            </a:r>
          </a:p>
          <a:p>
            <a:pPr>
              <a:lnSpc>
                <a:spcPct val="100000"/>
              </a:lnSpc>
              <a:spcBef>
                <a:spcPts val="1400"/>
              </a:spcBef>
            </a:pPr>
            <a:r>
              <a:rPr lang="en-US" sz="1800" dirty="0">
                <a:solidFill>
                  <a:schemeClr val="accent3">
                    <a:lumMod val="25000"/>
                  </a:schemeClr>
                </a:solidFill>
                <a:latin typeface="Abadi"/>
              </a:rPr>
              <a:t>Logistic Regression follows with 83.33%.</a:t>
            </a:r>
            <a:endParaRPr lang="en-US" sz="1800" dirty="0">
              <a:solidFill>
                <a:schemeClr val="accent3">
                  <a:lumMod val="25000"/>
                </a:schemeClr>
              </a:solidFill>
              <a:ea typeface="Calibri"/>
              <a:cs typeface="Calibri"/>
            </a:endParaRPr>
          </a:p>
          <a:p>
            <a:pPr>
              <a:lnSpc>
                <a:spcPct val="100000"/>
              </a:lnSpc>
              <a:spcBef>
                <a:spcPts val="1400"/>
              </a:spcBef>
            </a:pPr>
            <a:r>
              <a:rPr lang="en-US" sz="1800" dirty="0">
                <a:solidFill>
                  <a:schemeClr val="accent3">
                    <a:lumMod val="25000"/>
                  </a:schemeClr>
                </a:solidFill>
                <a:latin typeface="Abadi"/>
              </a:rPr>
              <a:t>KNN is next with an accuracy of 84.64%.</a:t>
            </a:r>
            <a:endParaRPr lang="en-US" sz="1800">
              <a:solidFill>
                <a:schemeClr val="accent3">
                  <a:lumMod val="25000"/>
                </a:schemeClr>
              </a:solidFill>
              <a:latin typeface="Abadi"/>
              <a:ea typeface="Calibri"/>
              <a:cs typeface="Calibri"/>
            </a:endParaRPr>
          </a:p>
          <a:p>
            <a:pPr>
              <a:lnSpc>
                <a:spcPct val="100000"/>
              </a:lnSpc>
              <a:spcBef>
                <a:spcPts val="1400"/>
              </a:spcBef>
            </a:pPr>
            <a:r>
              <a:rPr lang="en-US" sz="1800" dirty="0">
                <a:solidFill>
                  <a:schemeClr val="accent3">
                    <a:lumMod val="25000"/>
                  </a:schemeClr>
                </a:solidFill>
                <a:latin typeface="Abadi"/>
              </a:rPr>
              <a:t>Decision Tree has the lowest accuracy at 78.93%.</a:t>
            </a:r>
            <a:endParaRPr lang="en-US" sz="1800" dirty="0">
              <a:solidFill>
                <a:schemeClr val="accent3">
                  <a:lumMod val="25000"/>
                </a:schemeClr>
              </a:solidFill>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614449B1-B4C4-B583-B63D-A248387B8AD0}"/>
              </a:ext>
            </a:extLst>
          </p:cNvPr>
          <p:cNvPicPr>
            <a:picLocks noChangeAspect="1"/>
          </p:cNvPicPr>
          <p:nvPr/>
        </p:nvPicPr>
        <p:blipFill>
          <a:blip r:embed="rId4"/>
          <a:stretch>
            <a:fillRect/>
          </a:stretch>
        </p:blipFill>
        <p:spPr>
          <a:xfrm>
            <a:off x="6141535" y="1507818"/>
            <a:ext cx="5145358" cy="31268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7010"/>
            <a:ext cx="5003534" cy="4331978"/>
          </a:xfrm>
          <a:prstGeom prst="rect">
            <a:avLst/>
          </a:prstGeom>
        </p:spPr>
        <p:txBody>
          <a:bodyPr lIns="91440" tIns="45720" rIns="91440" bIns="45720" anchor="t">
            <a:normAutofit fontScale="92500" lnSpcReduction="10000"/>
          </a:bodyPr>
          <a:lstStyle/>
          <a:p>
            <a:pPr>
              <a:lnSpc>
                <a:spcPct val="80000"/>
              </a:lnSpc>
              <a:spcBef>
                <a:spcPts val="1400"/>
              </a:spcBef>
            </a:pPr>
            <a:r>
              <a:rPr lang="en-US" sz="2200" b="1" dirty="0">
                <a:solidFill>
                  <a:schemeClr val="accent3">
                    <a:lumMod val="25000"/>
                  </a:schemeClr>
                </a:solidFill>
                <a:latin typeface="Abadi"/>
                <a:ea typeface="+mn-lt"/>
                <a:cs typeface="+mn-lt"/>
              </a:rPr>
              <a:t>Confusion Matrix Results:</a:t>
            </a:r>
            <a:endParaRPr lang="en-US" b="1" dirty="0">
              <a:solidFill>
                <a:schemeClr val="accent3">
                  <a:lumMod val="25000"/>
                </a:schemeClr>
              </a:solidFill>
              <a:latin typeface="Calibri"/>
              <a:ea typeface="+mn-lt"/>
              <a:cs typeface="+mn-lt"/>
            </a:endParaRPr>
          </a:p>
          <a:p>
            <a:pPr lvl="1">
              <a:lnSpc>
                <a:spcPct val="80000"/>
              </a:lnSpc>
              <a:spcBef>
                <a:spcPts val="1400"/>
              </a:spcBef>
            </a:pPr>
            <a:r>
              <a:rPr lang="en-US" sz="1800" b="1" dirty="0">
                <a:solidFill>
                  <a:schemeClr val="accent3">
                    <a:lumMod val="25000"/>
                  </a:schemeClr>
                </a:solidFill>
                <a:latin typeface="Abadi"/>
                <a:ea typeface="+mn-lt"/>
                <a:cs typeface="+mn-lt"/>
              </a:rPr>
              <a:t>True Positives:</a:t>
            </a:r>
            <a:r>
              <a:rPr lang="en-US" sz="1800" dirty="0">
                <a:solidFill>
                  <a:schemeClr val="accent3">
                    <a:lumMod val="25000"/>
                  </a:schemeClr>
                </a:solidFill>
                <a:latin typeface="Abadi"/>
                <a:ea typeface="+mn-lt"/>
                <a:cs typeface="+mn-lt"/>
              </a:rPr>
              <a:t> The model correctly predicted 3 rocket landings.</a:t>
            </a:r>
            <a:endParaRPr lang="en-US" sz="1800" dirty="0">
              <a:solidFill>
                <a:schemeClr val="accent3">
                  <a:lumMod val="25000"/>
                </a:schemeClr>
              </a:solidFill>
              <a:ea typeface="Calibri"/>
              <a:cs typeface="Calibri"/>
            </a:endParaRPr>
          </a:p>
          <a:p>
            <a:pPr lvl="1">
              <a:lnSpc>
                <a:spcPct val="80000"/>
              </a:lnSpc>
              <a:spcBef>
                <a:spcPts val="1400"/>
              </a:spcBef>
            </a:pPr>
            <a:r>
              <a:rPr lang="en-US" sz="1800" b="1" dirty="0">
                <a:solidFill>
                  <a:schemeClr val="accent3">
                    <a:lumMod val="25000"/>
                  </a:schemeClr>
                </a:solidFill>
                <a:latin typeface="Abadi"/>
                <a:ea typeface="+mn-lt"/>
                <a:cs typeface="+mn-lt"/>
              </a:rPr>
              <a:t>True Negatives:</a:t>
            </a:r>
            <a:r>
              <a:rPr lang="en-US" sz="1800" dirty="0">
                <a:solidFill>
                  <a:schemeClr val="accent3">
                    <a:lumMod val="25000"/>
                  </a:schemeClr>
                </a:solidFill>
                <a:latin typeface="Abadi"/>
                <a:ea typeface="+mn-lt"/>
                <a:cs typeface="+mn-lt"/>
              </a:rPr>
              <a:t> The model never correctly predicted when a rocket wouldn't land.</a:t>
            </a:r>
            <a:endParaRPr lang="en-US" sz="1800" dirty="0">
              <a:solidFill>
                <a:schemeClr val="accent3">
                  <a:lumMod val="25000"/>
                </a:schemeClr>
              </a:solidFill>
              <a:ea typeface="Calibri"/>
              <a:cs typeface="Calibri"/>
            </a:endParaRPr>
          </a:p>
          <a:p>
            <a:pPr lvl="1">
              <a:lnSpc>
                <a:spcPct val="80000"/>
              </a:lnSpc>
              <a:spcBef>
                <a:spcPts val="1400"/>
              </a:spcBef>
            </a:pPr>
            <a:r>
              <a:rPr lang="en-US" sz="1800" b="1" dirty="0">
                <a:solidFill>
                  <a:schemeClr val="accent3">
                    <a:lumMod val="25000"/>
                  </a:schemeClr>
                </a:solidFill>
                <a:latin typeface="Abadi"/>
                <a:ea typeface="+mn-lt"/>
                <a:cs typeface="+mn-lt"/>
              </a:rPr>
              <a:t>False Positives:</a:t>
            </a:r>
            <a:r>
              <a:rPr lang="en-US" sz="1800" dirty="0">
                <a:solidFill>
                  <a:schemeClr val="accent3">
                    <a:lumMod val="25000"/>
                  </a:schemeClr>
                </a:solidFill>
                <a:latin typeface="Abadi"/>
                <a:ea typeface="+mn-lt"/>
                <a:cs typeface="+mn-lt"/>
              </a:rPr>
              <a:t> The model incorrectly forecasted 3 landings that didn't happen.</a:t>
            </a:r>
            <a:endParaRPr lang="en-US" sz="1800" dirty="0">
              <a:solidFill>
                <a:schemeClr val="accent3">
                  <a:lumMod val="25000"/>
                </a:schemeClr>
              </a:solidFill>
              <a:ea typeface="Calibri"/>
              <a:cs typeface="Calibri"/>
            </a:endParaRPr>
          </a:p>
          <a:p>
            <a:pPr lvl="1">
              <a:lnSpc>
                <a:spcPct val="80000"/>
              </a:lnSpc>
              <a:spcBef>
                <a:spcPts val="1400"/>
              </a:spcBef>
            </a:pPr>
            <a:r>
              <a:rPr lang="en-US" sz="1800" b="1" dirty="0">
                <a:solidFill>
                  <a:schemeClr val="accent3">
                    <a:lumMod val="25000"/>
                  </a:schemeClr>
                </a:solidFill>
                <a:latin typeface="Abadi"/>
                <a:ea typeface="+mn-lt"/>
                <a:cs typeface="+mn-lt"/>
              </a:rPr>
              <a:t>False Negatives:</a:t>
            </a:r>
            <a:r>
              <a:rPr lang="en-US" sz="1800" dirty="0">
                <a:solidFill>
                  <a:schemeClr val="accent3">
                    <a:lumMod val="25000"/>
                  </a:schemeClr>
                </a:solidFill>
                <a:latin typeface="Abadi"/>
                <a:ea typeface="+mn-lt"/>
                <a:cs typeface="+mn-lt"/>
              </a:rPr>
              <a:t> The model missed 12 actual landings, predicting they wouldn't land.</a:t>
            </a:r>
            <a:endParaRPr lang="en-US" sz="1800" dirty="0">
              <a:solidFill>
                <a:schemeClr val="accent3">
                  <a:lumMod val="25000"/>
                </a:schemeClr>
              </a:solidFill>
              <a:ea typeface="Calibri"/>
              <a:cs typeface="Calibri"/>
            </a:endParaRPr>
          </a:p>
          <a:p>
            <a:pPr>
              <a:lnSpc>
                <a:spcPct val="80000"/>
              </a:lnSpc>
              <a:spcBef>
                <a:spcPts val="1400"/>
              </a:spcBef>
            </a:pPr>
            <a:r>
              <a:rPr lang="en-US" sz="2200" b="1" dirty="0">
                <a:solidFill>
                  <a:schemeClr val="accent3">
                    <a:lumMod val="25000"/>
                  </a:schemeClr>
                </a:solidFill>
                <a:latin typeface="Abadi"/>
                <a:ea typeface="+mn-lt"/>
                <a:cs typeface="+mn-lt"/>
              </a:rPr>
              <a:t>Implications:</a:t>
            </a:r>
            <a:endParaRPr lang="en-US" b="1" dirty="0">
              <a:solidFill>
                <a:schemeClr val="accent3">
                  <a:lumMod val="25000"/>
                </a:schemeClr>
              </a:solidFill>
            </a:endParaRPr>
          </a:p>
          <a:p>
            <a:pPr lvl="1">
              <a:lnSpc>
                <a:spcPct val="80000"/>
              </a:lnSpc>
              <a:spcBef>
                <a:spcPts val="1400"/>
              </a:spcBef>
            </a:pPr>
            <a:r>
              <a:rPr lang="en-US" sz="1800" dirty="0">
                <a:solidFill>
                  <a:schemeClr val="accent3">
                    <a:lumMod val="25000"/>
                  </a:schemeClr>
                </a:solidFill>
                <a:latin typeface="Abadi"/>
                <a:ea typeface="+mn-lt"/>
                <a:cs typeface="+mn-lt"/>
              </a:rPr>
              <a:t>The model is fairly accurate at predicting when rockets will land.</a:t>
            </a:r>
            <a:endParaRPr lang="en-US" sz="1800" dirty="0">
              <a:solidFill>
                <a:schemeClr val="accent3">
                  <a:lumMod val="25000"/>
                </a:schemeClr>
              </a:solidFill>
              <a:ea typeface="Calibri"/>
              <a:cs typeface="Calibri"/>
            </a:endParaRPr>
          </a:p>
          <a:p>
            <a:pPr lvl="1">
              <a:lnSpc>
                <a:spcPct val="80000"/>
              </a:lnSpc>
              <a:spcBef>
                <a:spcPts val="1400"/>
              </a:spcBef>
            </a:pPr>
            <a:r>
              <a:rPr lang="en-US" sz="1800" dirty="0">
                <a:solidFill>
                  <a:schemeClr val="accent3">
                    <a:lumMod val="25000"/>
                  </a:schemeClr>
                </a:solidFill>
                <a:latin typeface="Abadi"/>
                <a:ea typeface="+mn-lt"/>
                <a:cs typeface="+mn-lt"/>
              </a:rPr>
              <a:t>However, it struggles to correctly predict when rockets won't land.</a:t>
            </a:r>
            <a:endParaRPr lang="en-US" sz="1800" dirty="0">
              <a:solidFill>
                <a:schemeClr val="accent3">
                  <a:lumMod val="25000"/>
                </a:schemeClr>
              </a:solidFill>
              <a:ea typeface="Calibri"/>
              <a:cs typeface="Calibri"/>
            </a:endParaRPr>
          </a:p>
          <a:p>
            <a:pPr>
              <a:lnSpc>
                <a:spcPct val="100000"/>
              </a:lnSpc>
              <a:spcBef>
                <a:spcPts val="1400"/>
              </a:spcBef>
            </a:pPr>
            <a:endParaRPr lang="en-US" sz="2200" dirty="0">
              <a:solidFill>
                <a:schemeClr val="accent3">
                  <a:lumMod val="25000"/>
                </a:schemeClr>
              </a:solidFill>
              <a:latin typeface="Abadi"/>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SVM</a:t>
            </a:r>
            <a:endParaRPr lang="en-US" dirty="0">
              <a:solidFill>
                <a:srgbClr val="0B49CB"/>
              </a:solidFill>
            </a:endParaRPr>
          </a:p>
        </p:txBody>
      </p:sp>
      <p:pic>
        <p:nvPicPr>
          <p:cNvPr id="2" name="Picture 1" descr="A diagram of different colored squares&#10;&#10;Description automatically generated">
            <a:extLst>
              <a:ext uri="{FF2B5EF4-FFF2-40B4-BE49-F238E27FC236}">
                <a16:creationId xmlns:a16="http://schemas.microsoft.com/office/drawing/2014/main" id="{9CF0EA5E-7AC0-F3CB-FC12-E8CE47F84E72}"/>
              </a:ext>
            </a:extLst>
          </p:cNvPr>
          <p:cNvPicPr>
            <a:picLocks noChangeAspect="1"/>
          </p:cNvPicPr>
          <p:nvPr/>
        </p:nvPicPr>
        <p:blipFill>
          <a:blip r:embed="rId3"/>
          <a:stretch>
            <a:fillRect/>
          </a:stretch>
        </p:blipFill>
        <p:spPr>
          <a:xfrm>
            <a:off x="6141535" y="1536487"/>
            <a:ext cx="5145358" cy="439834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9006"/>
            <a:ext cx="10624595" cy="4797386"/>
          </a:xfrm>
          <a:prstGeom prst="rect">
            <a:avLst/>
          </a:prstGeom>
        </p:spPr>
        <p:txBody>
          <a:bodyPr lIns="91440" tIns="45720" rIns="91440" bIns="45720" anchor="t">
            <a:noAutofit/>
          </a:bodyPr>
          <a:lstStyle/>
          <a:p>
            <a:r>
              <a:rPr lang="en-US" b="1" dirty="0"/>
              <a:t>Confusion Matrix Results:</a:t>
            </a:r>
            <a:endParaRPr lang="en-US" sz="1600" b="1" dirty="0">
              <a:ea typeface="Calibri" panose="020F0502020204030204"/>
              <a:cs typeface="Calibri" panose="020F0502020204030204"/>
            </a:endParaRPr>
          </a:p>
          <a:p>
            <a:pPr lvl="1"/>
            <a:r>
              <a:rPr lang="en-US" sz="1400" b="1" dirty="0"/>
              <a:t>True Positives (3): </a:t>
            </a:r>
            <a:r>
              <a:rPr lang="en-US" sz="1600" dirty="0">
                <a:ea typeface="+mn-lt"/>
                <a:cs typeface="+mn-lt"/>
              </a:rPr>
              <a:t>This indicates that, the actual outcome (rocket landing) and the model's prediction aligned perfectly.</a:t>
            </a:r>
          </a:p>
          <a:p>
            <a:pPr lvl="1"/>
            <a:r>
              <a:rPr lang="en-US" sz="1400" b="1" dirty="0"/>
              <a:t>True Negatives (0):</a:t>
            </a:r>
            <a:r>
              <a:rPr lang="en-US" sz="1400" b="1" dirty="0">
                <a:ea typeface="+mn-lt"/>
                <a:cs typeface="+mn-lt"/>
              </a:rPr>
              <a:t> </a:t>
            </a:r>
            <a:r>
              <a:rPr lang="en-US" sz="1600" dirty="0">
                <a:ea typeface="+mn-lt"/>
                <a:cs typeface="+mn-lt"/>
              </a:rPr>
              <a:t>The absence of true negatives (a value of 0) suggests that the model has challenges accurately identifying situations where the rocket will not land</a:t>
            </a:r>
            <a:r>
              <a:rPr lang="en-US" sz="1400" dirty="0">
                <a:ea typeface="+mn-lt"/>
                <a:cs typeface="+mn-lt"/>
              </a:rPr>
              <a:t>.</a:t>
            </a:r>
          </a:p>
          <a:p>
            <a:pPr lvl="1"/>
            <a:r>
              <a:rPr lang="en-US" sz="1400" b="1" dirty="0"/>
              <a:t>False Positives (3):</a:t>
            </a:r>
            <a:r>
              <a:rPr lang="en-US" sz="1400" b="1" dirty="0">
                <a:ea typeface="+mn-lt"/>
                <a:cs typeface="+mn-lt"/>
              </a:rPr>
              <a:t> </a:t>
            </a:r>
            <a:r>
              <a:rPr lang="en-US" sz="1600" dirty="0">
                <a:ea typeface="+mn-lt"/>
                <a:cs typeface="+mn-lt"/>
              </a:rPr>
              <a:t>These are instances where the model predicted a rocket landing, but in reality, the rocket did not land. This implies that, in three cases, the model was overly optimistic, anticipating successful landings when they did not occur.</a:t>
            </a:r>
            <a:endParaRPr lang="en-US" sz="1600">
              <a:ea typeface="+mn-lt"/>
              <a:cs typeface="+mn-lt"/>
            </a:endParaRPr>
          </a:p>
          <a:p>
            <a:pPr lvl="1"/>
            <a:r>
              <a:rPr lang="en-US" sz="1400" b="1" dirty="0"/>
              <a:t>False Negatives (12):</a:t>
            </a:r>
            <a:r>
              <a:rPr lang="en-US" sz="1400" b="1" dirty="0">
                <a:ea typeface="+mn-lt"/>
                <a:cs typeface="+mn-lt"/>
              </a:rPr>
              <a:t> </a:t>
            </a:r>
            <a:r>
              <a:rPr lang="en-US" sz="1600" dirty="0">
                <a:ea typeface="+mn-lt"/>
                <a:cs typeface="+mn-lt"/>
              </a:rPr>
              <a:t>A high number of false negatives suggest that the model was quite conservative or cautious. In twelve instances, the model predicted that the rocket would not land successfully, when, in fact, they did. This could be viewed as the model erring on the side of caution. This is very desirable because rocket mistakes cost a lot of money</a:t>
            </a:r>
          </a:p>
          <a:p>
            <a:r>
              <a:rPr lang="en-US" sz="2400" b="1" dirty="0"/>
              <a:t>In summary</a:t>
            </a:r>
          </a:p>
          <a:p>
            <a:pPr lvl="1"/>
            <a:r>
              <a:rPr lang="en-US" sz="1600" dirty="0"/>
              <a:t>Given</a:t>
            </a:r>
            <a:r>
              <a:rPr lang="en-US" sz="1600" dirty="0">
                <a:ea typeface="+mn-lt"/>
                <a:cs typeface="+mn-lt"/>
              </a:rPr>
              <a:t> the high cost and risks associated with rocket launches, the model's inclination towards false negatives (erring on the side of caution) can be seen as a safety measure, anticipating potential failures even when they don't occur.</a:t>
            </a:r>
            <a:endParaRPr lang="en-US" sz="1600">
              <a:ea typeface="Calibri"/>
              <a:cs typeface="Calibri"/>
            </a:endParaRPr>
          </a:p>
          <a:p>
            <a:pPr lvl="1"/>
            <a:r>
              <a:rPr lang="en-US" sz="1600" dirty="0">
                <a:ea typeface="+mn-lt"/>
                <a:cs typeface="+mn-lt"/>
              </a:rPr>
              <a:t>The model's primary strength lies in its conservative approach, signaling alerts even when things go right.</a:t>
            </a:r>
          </a:p>
          <a:p>
            <a:pPr lvl="1"/>
            <a:r>
              <a:rPr lang="en-US" sz="1600" dirty="0">
                <a:ea typeface="+mn-lt"/>
                <a:cs typeface="+mn-lt"/>
              </a:rPr>
              <a:t>In high-stakes space industry, caution can be crucial, as it ensures safety and prevents potential losses.</a:t>
            </a:r>
          </a:p>
          <a:p>
            <a:endParaRPr lang="en-US" sz="2400" b="1" dirty="0">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relevant assets are included in the GitHub Repository link below  including :</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SQL queries and CSV </a:t>
            </a:r>
            <a:r>
              <a:rPr lang="en-US" sz="2200" dirty="0">
                <a:solidFill>
                  <a:schemeClr val="accent3">
                    <a:lumMod val="25000"/>
                  </a:schemeClr>
                </a:solidFill>
                <a:latin typeface="Arial"/>
                <a:cs typeface="Arial"/>
              </a:rPr>
              <a:t>data set </a:t>
            </a:r>
            <a:r>
              <a:rPr lang="en-US" sz="2200" dirty="0">
                <a:solidFill>
                  <a:schemeClr val="accent3">
                    <a:lumMod val="25000"/>
                  </a:schemeClr>
                </a:solidFill>
                <a:latin typeface="Abadi"/>
                <a:cs typeface="Arial"/>
              </a:rPr>
              <a:t>Files</a:t>
            </a:r>
            <a:endParaRPr lang="en-US" dirty="0">
              <a:solidFill>
                <a:schemeClr val="accent3">
                  <a:lumMod val="25000"/>
                </a:schemeClr>
              </a:solidFill>
              <a:latin typeface="Calibri" panose="020F0502020204030204"/>
              <a:ea typeface="Calibri"/>
              <a:cs typeface="Calibri"/>
            </a:endParaRPr>
          </a:p>
          <a:p>
            <a:pPr>
              <a:lnSpc>
                <a:spcPct val="100000"/>
              </a:lnSpc>
              <a:spcBef>
                <a:spcPts val="1400"/>
              </a:spcBef>
            </a:pPr>
            <a:r>
              <a:rPr lang="en-US" sz="2200" dirty="0">
                <a:solidFill>
                  <a:schemeClr val="accent3">
                    <a:lumMod val="25000"/>
                  </a:schemeClr>
                </a:solidFill>
                <a:latin typeface="Abadi"/>
              </a:rPr>
              <a:t>Charts and Images</a:t>
            </a:r>
            <a:endParaRPr lang="en-US" dirty="0">
              <a:solidFill>
                <a:schemeClr val="accent3">
                  <a:lumMod val="25000"/>
                </a:schemeClr>
              </a:solidFill>
              <a:latin typeface="Calibri" panose="020F0502020204030204"/>
              <a:ea typeface="Calibri"/>
              <a:cs typeface="Calibri"/>
            </a:endParaRPr>
          </a:p>
          <a:p>
            <a:pPr>
              <a:lnSpc>
                <a:spcPct val="100000"/>
              </a:lnSpc>
              <a:spcBef>
                <a:spcPts val="1400"/>
              </a:spcBef>
            </a:pPr>
            <a:r>
              <a:rPr lang="en-US" sz="2200" dirty="0">
                <a:solidFill>
                  <a:schemeClr val="accent3">
                    <a:lumMod val="25000"/>
                  </a:schemeClr>
                </a:solidFill>
                <a:latin typeface="Abadi"/>
              </a:rPr>
              <a:t>Notebooks and  </a:t>
            </a:r>
            <a:r>
              <a:rPr lang="en-US" sz="2200" dirty="0">
                <a:solidFill>
                  <a:schemeClr val="accent3">
                    <a:lumMod val="25000"/>
                  </a:schemeClr>
                </a:solidFill>
                <a:ea typeface="+mn-lt"/>
                <a:cs typeface="+mn-lt"/>
              </a:rPr>
              <a:t>Python code</a:t>
            </a:r>
            <a:endParaRPr lang="en-US" dirty="0">
              <a:solidFill>
                <a:schemeClr val="accent3">
                  <a:lumMod val="25000"/>
                </a:schemeClr>
              </a:solidFill>
              <a:latin typeface="Calibri" panose="020F0502020204030204"/>
              <a:ea typeface="Calibri"/>
              <a:cs typeface="Calibri"/>
            </a:endParaRPr>
          </a:p>
          <a:p>
            <a:pPr>
              <a:lnSpc>
                <a:spcPct val="100000"/>
              </a:lnSpc>
              <a:spcBef>
                <a:spcPts val="1400"/>
              </a:spcBef>
            </a:pPr>
            <a:r>
              <a:rPr lang="en-US" sz="1500" b="1" dirty="0">
                <a:solidFill>
                  <a:schemeClr val="accent3">
                    <a:lumMod val="25000"/>
                  </a:schemeClr>
                </a:solidFill>
                <a:ea typeface="+mn-lt"/>
                <a:cs typeface="+mn-lt"/>
                <a:hlinkClick r:id="rId4"/>
              </a:rPr>
              <a:t>Applied-Data-Science-Capstone</a:t>
            </a:r>
          </a:p>
          <a:p>
            <a:pPr>
              <a:lnSpc>
                <a:spcPct val="100000"/>
              </a:lnSpc>
              <a:spcBef>
                <a:spcPts val="1400"/>
              </a:spcBef>
            </a:pPr>
            <a:r>
              <a:rPr lang="en-US" sz="1500" b="1" dirty="0">
                <a:solidFill>
                  <a:schemeClr val="accent3">
                    <a:lumMod val="25000"/>
                  </a:schemeClr>
                </a:solidFill>
                <a:latin typeface="Calibri"/>
                <a:ea typeface="Calibri"/>
                <a:cs typeface="Calibri"/>
              </a:rPr>
              <a:t>Applied-Data-Science-Capstone</a:t>
            </a:r>
          </a:p>
          <a:p>
            <a:pPr lvl="1">
              <a:lnSpc>
                <a:spcPct val="100000"/>
              </a:lnSpc>
              <a:spcBef>
                <a:spcPts val="1400"/>
              </a:spcBef>
            </a:pPr>
            <a:r>
              <a:rPr lang="en-US" sz="1800" dirty="0">
                <a:solidFill>
                  <a:schemeClr val="accent3">
                    <a:lumMod val="25000"/>
                  </a:schemeClr>
                </a:solidFill>
                <a:ea typeface="+mn-lt"/>
                <a:cs typeface="+mn-lt"/>
                <a:hlinkClick r:id="rId4">
                  <a:extLst>
                    <a:ext uri="{A12FA001-AC4F-418D-AE19-62706E023703}">
                      <ahyp:hlinkClr xmlns:ahyp="http://schemas.microsoft.com/office/drawing/2018/hyperlinkcolor" val="tx"/>
                    </a:ext>
                  </a:extLst>
                </a:hlinkClick>
              </a:rPr>
              <a:t>https://github.com/jeremyharkness/Applied-Data-Science-Capstone</a:t>
            </a:r>
            <a:endParaRPr lang="en-US" sz="1800" b="1" dirty="0">
              <a:solidFill>
                <a:schemeClr val="accent3">
                  <a:lumMod val="25000"/>
                </a:schemeClr>
              </a:solidFill>
              <a:ea typeface="+mn-lt"/>
              <a:cs typeface="+mn-lt"/>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3">
                    <a:lumMod val="25000"/>
                  </a:schemeClr>
                </a:solidFill>
                <a:latin typeface="Arial"/>
                <a:cs typeface="Arial"/>
              </a:rPr>
              <a:t>Data processing:</a:t>
            </a:r>
          </a:p>
          <a:p>
            <a:pPr lvl="1"/>
            <a:r>
              <a:rPr lang="en-US" sz="2000" dirty="0">
                <a:solidFill>
                  <a:schemeClr val="accent3">
                    <a:lumMod val="25000"/>
                  </a:schemeClr>
                </a:solidFill>
                <a:latin typeface="Arial"/>
                <a:cs typeface="Arial"/>
              </a:rPr>
              <a:t>Cleaned and organized the data to ensure quality</a:t>
            </a:r>
          </a:p>
          <a:p>
            <a:pPr lvl="1"/>
            <a:r>
              <a:rPr lang="en-US" sz="2000" dirty="0">
                <a:solidFill>
                  <a:schemeClr val="accent3">
                    <a:lumMod val="25000"/>
                  </a:schemeClr>
                </a:solidFill>
                <a:latin typeface="Arial"/>
                <a:cs typeface="Arial"/>
              </a:rPr>
              <a:t>Filled in missing values and removed irrelevant data</a:t>
            </a:r>
            <a:r>
              <a:rPr lang="en-US" dirty="0">
                <a:solidFill>
                  <a:schemeClr val="accent3">
                    <a:lumMod val="25000"/>
                  </a:schemeClr>
                </a:solidFill>
                <a:latin typeface="Arial"/>
                <a:cs typeface="Arial"/>
              </a:rPr>
              <a:t> </a:t>
            </a:r>
          </a:p>
          <a:p>
            <a:endParaRPr lang="en-US" sz="900" dirty="0">
              <a:latin typeface="Arial"/>
              <a:cs typeface="Arial"/>
            </a:endParaRPr>
          </a:p>
          <a:p>
            <a:r>
              <a:rPr lang="en-US" dirty="0">
                <a:solidFill>
                  <a:schemeClr val="accent3">
                    <a:lumMod val="25000"/>
                  </a:schemeClr>
                </a:solidFill>
                <a:latin typeface="Arial"/>
                <a:cs typeface="Arial"/>
              </a:rPr>
              <a:t>Exploratory data analysis (EDA) using visualization and SQL:</a:t>
            </a:r>
            <a:endParaRPr lang="en-US">
              <a:solidFill>
                <a:schemeClr val="accent3">
                  <a:lumMod val="25000"/>
                </a:schemeClr>
              </a:solidFill>
            </a:endParaRPr>
          </a:p>
          <a:p>
            <a:pPr lvl="1"/>
            <a:r>
              <a:rPr lang="en-US" sz="2000" dirty="0">
                <a:solidFill>
                  <a:schemeClr val="accent3">
                    <a:lumMod val="25000"/>
                  </a:schemeClr>
                </a:solidFill>
                <a:latin typeface="Arial"/>
                <a:cs typeface="Arial"/>
              </a:rPr>
              <a:t>Used visualization techniques to uncover patterns and trends in the data</a:t>
            </a:r>
          </a:p>
          <a:p>
            <a:pPr lvl="1"/>
            <a:r>
              <a:rPr lang="en-US" sz="2000" dirty="0">
                <a:solidFill>
                  <a:schemeClr val="accent3">
                    <a:lumMod val="25000"/>
                  </a:schemeClr>
                </a:solidFill>
                <a:latin typeface="Arial"/>
                <a:cs typeface="Arial"/>
              </a:rPr>
              <a:t>Employed SQL queries for deeper analysis and extract specific information</a:t>
            </a:r>
          </a:p>
          <a:p>
            <a:endParaRPr lang="en-US" sz="900" dirty="0">
              <a:latin typeface="Arial"/>
              <a:cs typeface="Arial"/>
            </a:endParaRPr>
          </a:p>
          <a:p>
            <a:r>
              <a:rPr lang="en-US" dirty="0">
                <a:solidFill>
                  <a:schemeClr val="accent3">
                    <a:lumMod val="25000"/>
                  </a:schemeClr>
                </a:solidFill>
                <a:latin typeface="Arial"/>
                <a:cs typeface="Arial"/>
              </a:rPr>
              <a:t>Interactive visual analytics using Folium and </a:t>
            </a:r>
            <a:r>
              <a:rPr lang="en-US" err="1">
                <a:solidFill>
                  <a:schemeClr val="accent3">
                    <a:lumMod val="25000"/>
                  </a:schemeClr>
                </a:solidFill>
                <a:latin typeface="Arial"/>
                <a:cs typeface="Arial"/>
              </a:rPr>
              <a:t>Plotly</a:t>
            </a:r>
            <a:r>
              <a:rPr lang="en-US" dirty="0">
                <a:solidFill>
                  <a:schemeClr val="accent3">
                    <a:lumMod val="25000"/>
                  </a:schemeClr>
                </a:solidFill>
                <a:latin typeface="Arial"/>
                <a:cs typeface="Arial"/>
              </a:rPr>
              <a:t> Dash:</a:t>
            </a:r>
          </a:p>
          <a:p>
            <a:pPr lvl="1"/>
            <a:r>
              <a:rPr lang="en-US" sz="2000" dirty="0">
                <a:solidFill>
                  <a:schemeClr val="accent3">
                    <a:lumMod val="25000"/>
                  </a:schemeClr>
                </a:solidFill>
                <a:latin typeface="Arial"/>
                <a:cs typeface="Arial"/>
              </a:rPr>
              <a:t>Created interactive Folium maps for launch site locations and proximity</a:t>
            </a:r>
          </a:p>
          <a:p>
            <a:pPr lvl="1"/>
            <a:r>
              <a:rPr lang="en-US" sz="2000" dirty="0">
                <a:solidFill>
                  <a:schemeClr val="accent3">
                    <a:lumMod val="25000"/>
                  </a:schemeClr>
                </a:solidFill>
                <a:latin typeface="Arial"/>
                <a:cs typeface="Arial"/>
              </a:rPr>
              <a:t>Used </a:t>
            </a:r>
            <a:r>
              <a:rPr lang="en-US" sz="2000" err="1">
                <a:solidFill>
                  <a:schemeClr val="accent3">
                    <a:lumMod val="25000"/>
                  </a:schemeClr>
                </a:solidFill>
                <a:latin typeface="Arial"/>
                <a:cs typeface="Arial"/>
              </a:rPr>
              <a:t>Plotly</a:t>
            </a:r>
            <a:r>
              <a:rPr lang="en-US" sz="2000" dirty="0">
                <a:solidFill>
                  <a:schemeClr val="accent3">
                    <a:lumMod val="25000"/>
                  </a:schemeClr>
                </a:solidFill>
                <a:latin typeface="Arial"/>
                <a:cs typeface="Arial"/>
              </a:rPr>
              <a:t> Dash to build interactive dashboards for dynamic exploration</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57719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3">
                    <a:lumMod val="25000"/>
                  </a:schemeClr>
                </a:solidFill>
                <a:latin typeface="Arial"/>
                <a:cs typeface="Arial"/>
              </a:rPr>
              <a:t>Predictive analysis using classification models:</a:t>
            </a:r>
            <a:endParaRPr lang="en-US">
              <a:solidFill>
                <a:schemeClr val="accent3">
                  <a:lumMod val="25000"/>
                </a:schemeClr>
              </a:solidFill>
            </a:endParaRPr>
          </a:p>
          <a:p>
            <a:pPr lvl="1"/>
            <a:r>
              <a:rPr lang="en-US" sz="2000" dirty="0">
                <a:solidFill>
                  <a:schemeClr val="accent3">
                    <a:lumMod val="25000"/>
                  </a:schemeClr>
                </a:solidFill>
                <a:latin typeface="Arial"/>
                <a:cs typeface="Arial"/>
              </a:rPr>
              <a:t>Built classification models (e.g. Support Vector Machines, Classification Trees, Logistic Regression)</a:t>
            </a:r>
          </a:p>
          <a:p>
            <a:pPr lvl="1"/>
            <a:r>
              <a:rPr lang="en-US" sz="2000" dirty="0">
                <a:solidFill>
                  <a:schemeClr val="accent3">
                    <a:lumMod val="25000"/>
                  </a:schemeClr>
                </a:solidFill>
                <a:latin typeface="Arial"/>
                <a:cs typeface="Arial"/>
              </a:rPr>
              <a:t>Split the data into training and test sets</a:t>
            </a:r>
          </a:p>
          <a:p>
            <a:pPr lvl="1"/>
            <a:r>
              <a:rPr lang="en-US" sz="2000" dirty="0">
                <a:solidFill>
                  <a:schemeClr val="accent3">
                    <a:lumMod val="25000"/>
                  </a:schemeClr>
                </a:solidFill>
                <a:latin typeface="Arial"/>
                <a:cs typeface="Arial"/>
              </a:rPr>
              <a:t>Tuned hyperparameters to optimize model performance using techniques like grid search or randomized search</a:t>
            </a:r>
          </a:p>
          <a:p>
            <a:endParaRPr lang="en-US" sz="800" dirty="0">
              <a:latin typeface="Arial"/>
              <a:cs typeface="Arial"/>
            </a:endParaRPr>
          </a:p>
          <a:p>
            <a:r>
              <a:rPr lang="en-US" dirty="0">
                <a:solidFill>
                  <a:schemeClr val="accent3">
                    <a:lumMod val="25000"/>
                  </a:schemeClr>
                </a:solidFill>
                <a:latin typeface="Arial"/>
                <a:cs typeface="Arial"/>
              </a:rPr>
              <a:t>How to build, tune, evaluate classification models:</a:t>
            </a:r>
          </a:p>
          <a:p>
            <a:pPr lvl="1"/>
            <a:r>
              <a:rPr lang="en-US" sz="2000" dirty="0">
                <a:solidFill>
                  <a:schemeClr val="accent3">
                    <a:lumMod val="25000"/>
                  </a:schemeClr>
                </a:solidFill>
                <a:latin typeface="Arial"/>
                <a:cs typeface="Arial"/>
              </a:rPr>
              <a:t>Constructed classification models by training them on the training set</a:t>
            </a:r>
          </a:p>
          <a:p>
            <a:pPr lvl="1"/>
            <a:r>
              <a:rPr lang="en-US" sz="2000" dirty="0">
                <a:solidFill>
                  <a:schemeClr val="accent3">
                    <a:lumMod val="25000"/>
                  </a:schemeClr>
                </a:solidFill>
                <a:latin typeface="Arial"/>
                <a:cs typeface="Arial"/>
              </a:rPr>
              <a:t>Tuned the models' hyperparameters to improve their performance</a:t>
            </a:r>
          </a:p>
          <a:p>
            <a:pPr lvl="1"/>
            <a:r>
              <a:rPr lang="en-US" sz="2000" dirty="0">
                <a:solidFill>
                  <a:schemeClr val="accent3">
                    <a:lumMod val="25000"/>
                  </a:schemeClr>
                </a:solidFill>
                <a:latin typeface="Arial"/>
                <a:cs typeface="Arial"/>
              </a:rPr>
              <a:t>Evaluated the models using metrics such as accuracy, precision, recall, and F1 score</a:t>
            </a:r>
          </a:p>
          <a:p>
            <a:pPr lvl="1"/>
            <a:r>
              <a:rPr lang="en-US" sz="2000" dirty="0">
                <a:solidFill>
                  <a:schemeClr val="accent3">
                    <a:lumMod val="25000"/>
                  </a:schemeClr>
                </a:solidFill>
                <a:latin typeface="Arial"/>
                <a:cs typeface="Arial"/>
              </a:rPr>
              <a:t>Selected the best-performing model for predicting the success of Falcon 9 first-stage landings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89610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6898"/>
            <a:ext cx="10515600" cy="5367337"/>
          </a:xfrm>
          <a:prstGeom prst="rect">
            <a:avLst/>
          </a:prstGeom>
        </p:spPr>
        <p:txBody>
          <a:bodyPr lIns="91440" tIns="45720" rIns="91440" bIns="45720" anchor="t"/>
          <a:lstStyle/>
          <a:p>
            <a:pPr>
              <a:buNone/>
            </a:pPr>
            <a:r>
              <a:rPr lang="en-US" sz="1800" b="1" dirty="0"/>
              <a:t>Method 1: SpaceX API Data Collection</a:t>
            </a:r>
            <a:endParaRPr lang="en-US" sz="1800">
              <a:ea typeface="Calibri"/>
              <a:cs typeface="Calibri"/>
            </a:endParaRPr>
          </a:p>
          <a:p>
            <a:pPr>
              <a:buFont typeface="Arial"/>
              <a:buChar char="•"/>
            </a:pPr>
            <a:r>
              <a:rPr lang="en-US" sz="1800" b="1" dirty="0">
                <a:solidFill>
                  <a:schemeClr val="accent3">
                    <a:lumMod val="25000"/>
                  </a:schemeClr>
                </a:solidFill>
                <a:ea typeface="+mn-lt"/>
                <a:cs typeface="+mn-lt"/>
              </a:rPr>
              <a:t>Objective:</a:t>
            </a:r>
            <a:r>
              <a:rPr lang="en-US" sz="1800" dirty="0">
                <a:solidFill>
                  <a:schemeClr val="accent3">
                    <a:lumMod val="25000"/>
                  </a:schemeClr>
                </a:solidFill>
                <a:ea typeface="+mn-lt"/>
                <a:cs typeface="+mn-lt"/>
              </a:rPr>
              <a:t> To collect and format data from an API to predict the success of Falcon 9 first stage landings.</a:t>
            </a:r>
            <a:endParaRPr lang="en-US" sz="1800">
              <a:solidFill>
                <a:schemeClr val="accent3">
                  <a:lumMod val="25000"/>
                </a:schemeClr>
              </a:solidFill>
              <a:ea typeface="Calibri"/>
              <a:cs typeface="Calibri"/>
            </a:endParaRPr>
          </a:p>
          <a:p>
            <a:pPr>
              <a:buFont typeface="Arial"/>
              <a:buChar char="•"/>
            </a:pPr>
            <a:r>
              <a:rPr lang="en-US" sz="1800" b="1" dirty="0">
                <a:solidFill>
                  <a:schemeClr val="accent3">
                    <a:lumMod val="25000"/>
                  </a:schemeClr>
                </a:solidFill>
                <a:ea typeface="+mn-lt"/>
                <a:cs typeface="+mn-lt"/>
              </a:rPr>
              <a:t>Steps:</a:t>
            </a:r>
            <a:endParaRPr lang="en-US" sz="1800">
              <a:solidFill>
                <a:schemeClr val="accent3">
                  <a:lumMod val="25000"/>
                </a:schemeClr>
              </a:solidFill>
              <a:ea typeface="Calibri"/>
              <a:cs typeface="Calibri"/>
            </a:endParaRPr>
          </a:p>
          <a:p>
            <a:pPr marL="971550" lvl="1" indent="-285750">
              <a:buFont typeface="Arial"/>
              <a:buChar char="•"/>
            </a:pPr>
            <a:r>
              <a:rPr lang="en-US" sz="1800" dirty="0">
                <a:solidFill>
                  <a:schemeClr val="accent3">
                    <a:lumMod val="25000"/>
                  </a:schemeClr>
                </a:solidFill>
                <a:ea typeface="+mn-lt"/>
                <a:cs typeface="+mn-lt"/>
              </a:rPr>
              <a:t>Identifying the necessary API endpoints.</a:t>
            </a:r>
            <a:endParaRPr lang="en-US" sz="1800">
              <a:solidFill>
                <a:schemeClr val="accent3">
                  <a:lumMod val="25000"/>
                </a:schemeClr>
              </a:solidFill>
              <a:ea typeface="Calibri"/>
              <a:cs typeface="Calibri"/>
            </a:endParaRPr>
          </a:p>
          <a:p>
            <a:pPr marL="971550" lvl="1" indent="-285750">
              <a:buFont typeface="Arial"/>
              <a:buChar char="•"/>
            </a:pPr>
            <a:r>
              <a:rPr lang="en-US" sz="1800" dirty="0">
                <a:solidFill>
                  <a:schemeClr val="accent3">
                    <a:lumMod val="25000"/>
                  </a:schemeClr>
                </a:solidFill>
                <a:ea typeface="+mn-lt"/>
                <a:cs typeface="+mn-lt"/>
              </a:rPr>
              <a:t>Making API calls to collect data.</a:t>
            </a:r>
            <a:endParaRPr lang="en-US" sz="1800">
              <a:solidFill>
                <a:schemeClr val="accent3">
                  <a:lumMod val="25000"/>
                </a:schemeClr>
              </a:solidFill>
              <a:ea typeface="Calibri"/>
              <a:cs typeface="Calibri"/>
            </a:endParaRPr>
          </a:p>
          <a:p>
            <a:pPr marL="971550" lvl="1" indent="-285750">
              <a:buFont typeface="Arial"/>
              <a:buChar char="•"/>
            </a:pPr>
            <a:r>
              <a:rPr lang="en-US" sz="1800" dirty="0">
                <a:solidFill>
                  <a:schemeClr val="accent3">
                    <a:lumMod val="25000"/>
                  </a:schemeClr>
                </a:solidFill>
                <a:ea typeface="+mn-lt"/>
                <a:cs typeface="+mn-lt"/>
              </a:rPr>
              <a:t>Formatting and structuring the collected data for analysis.</a:t>
            </a:r>
            <a:endParaRPr lang="en-US" sz="1800">
              <a:solidFill>
                <a:schemeClr val="accent3">
                  <a:lumMod val="25000"/>
                </a:schemeClr>
              </a:solidFill>
              <a:ea typeface="Calibri"/>
              <a:cs typeface="Calibri"/>
            </a:endParaRPr>
          </a:p>
          <a:p>
            <a:pPr>
              <a:buFont typeface="Arial"/>
              <a:buChar char="•"/>
            </a:pPr>
            <a:r>
              <a:rPr lang="en-US" sz="1800" b="1" dirty="0">
                <a:solidFill>
                  <a:schemeClr val="accent3">
                    <a:lumMod val="25000"/>
                  </a:schemeClr>
                </a:solidFill>
                <a:ea typeface="+mn-lt"/>
                <a:cs typeface="+mn-lt"/>
              </a:rPr>
              <a:t>Tools:</a:t>
            </a:r>
            <a:r>
              <a:rPr lang="en-US" sz="1800" dirty="0">
                <a:solidFill>
                  <a:schemeClr val="accent3">
                    <a:lumMod val="25000"/>
                  </a:schemeClr>
                </a:solidFill>
                <a:ea typeface="+mn-lt"/>
                <a:cs typeface="+mn-lt"/>
              </a:rPr>
              <a:t> Python, SpaceX API - https://api.spacexdata.com/v4/launches/past.</a:t>
            </a:r>
            <a:endParaRPr lang="en-US" sz="1800" dirty="0">
              <a:solidFill>
                <a:schemeClr val="accent3">
                  <a:lumMod val="25000"/>
                </a:schemeClr>
              </a:solidFill>
              <a:ea typeface="Calibri"/>
              <a:cs typeface="Calibri"/>
            </a:endParaRPr>
          </a:p>
          <a:p>
            <a:pPr indent="0">
              <a:buNone/>
            </a:pPr>
            <a:r>
              <a:rPr lang="en-US" sz="1800" b="1" dirty="0"/>
              <a:t>Method 2: Web Scraping</a:t>
            </a:r>
            <a:endParaRPr lang="en-US" sz="1800">
              <a:ea typeface="Calibri"/>
              <a:cs typeface="Calibri"/>
            </a:endParaRPr>
          </a:p>
          <a:p>
            <a:pPr>
              <a:buFont typeface="Arial"/>
              <a:buChar char="•"/>
            </a:pPr>
            <a:r>
              <a:rPr lang="en-US" sz="1800" b="1" dirty="0">
                <a:solidFill>
                  <a:schemeClr val="accent3">
                    <a:lumMod val="25000"/>
                  </a:schemeClr>
                </a:solidFill>
                <a:ea typeface="+mn-lt"/>
                <a:cs typeface="+mn-lt"/>
              </a:rPr>
              <a:t>Objective:</a:t>
            </a:r>
            <a:r>
              <a:rPr lang="en-US" sz="1800" dirty="0">
                <a:solidFill>
                  <a:schemeClr val="accent3">
                    <a:lumMod val="25000"/>
                  </a:schemeClr>
                </a:solidFill>
                <a:ea typeface="+mn-lt"/>
                <a:cs typeface="+mn-lt"/>
              </a:rPr>
              <a:t> To scrape Falcon 9 and Falcon Heavy launch records from a Wikipedia page.</a:t>
            </a:r>
            <a:endParaRPr lang="en-US" sz="1800">
              <a:solidFill>
                <a:schemeClr val="accent3">
                  <a:lumMod val="25000"/>
                </a:schemeClr>
              </a:solidFill>
              <a:ea typeface="Calibri"/>
              <a:cs typeface="Calibri"/>
            </a:endParaRPr>
          </a:p>
          <a:p>
            <a:pPr>
              <a:buFont typeface="Arial"/>
              <a:buChar char="•"/>
            </a:pPr>
            <a:r>
              <a:rPr lang="en-US" sz="1800" b="1" dirty="0">
                <a:solidFill>
                  <a:schemeClr val="accent3">
                    <a:lumMod val="25000"/>
                  </a:schemeClr>
                </a:solidFill>
                <a:ea typeface="+mn-lt"/>
                <a:cs typeface="+mn-lt"/>
              </a:rPr>
              <a:t>Steps:</a:t>
            </a:r>
            <a:endParaRPr lang="en-US" sz="1800">
              <a:solidFill>
                <a:schemeClr val="accent3">
                  <a:lumMod val="25000"/>
                </a:schemeClr>
              </a:solidFill>
              <a:ea typeface="Calibri"/>
              <a:cs typeface="Calibri"/>
            </a:endParaRPr>
          </a:p>
          <a:p>
            <a:pPr marL="971550" lvl="1" indent="-285750">
              <a:buFont typeface="Arial"/>
              <a:buChar char="•"/>
            </a:pPr>
            <a:r>
              <a:rPr lang="en-US" sz="1800" dirty="0">
                <a:solidFill>
                  <a:schemeClr val="accent3">
                    <a:lumMod val="25000"/>
                  </a:schemeClr>
                </a:solidFill>
                <a:ea typeface="+mn-lt"/>
                <a:cs typeface="+mn-lt"/>
              </a:rPr>
              <a:t>Identifying the Wikipedia page with the necessary data.</a:t>
            </a:r>
            <a:endParaRPr lang="en-US" sz="1800">
              <a:solidFill>
                <a:schemeClr val="accent3">
                  <a:lumMod val="25000"/>
                </a:schemeClr>
              </a:solidFill>
              <a:ea typeface="Calibri"/>
              <a:cs typeface="Calibri"/>
            </a:endParaRPr>
          </a:p>
          <a:p>
            <a:pPr marL="971550" lvl="1" indent="-285750">
              <a:buFont typeface="Arial"/>
              <a:buChar char="•"/>
            </a:pPr>
            <a:r>
              <a:rPr lang="en-US" sz="1800" dirty="0">
                <a:solidFill>
                  <a:schemeClr val="accent3">
                    <a:lumMod val="25000"/>
                  </a:schemeClr>
                </a:solidFill>
                <a:ea typeface="+mn-lt"/>
                <a:cs typeface="+mn-lt"/>
              </a:rPr>
              <a:t>Utilizing web scraping techniques to extract data.</a:t>
            </a:r>
            <a:endParaRPr lang="en-US" sz="1800">
              <a:solidFill>
                <a:schemeClr val="accent3">
                  <a:lumMod val="25000"/>
                </a:schemeClr>
              </a:solidFill>
              <a:ea typeface="Calibri"/>
              <a:cs typeface="Calibri"/>
            </a:endParaRPr>
          </a:p>
          <a:p>
            <a:pPr marL="971550" lvl="1" indent="-285750">
              <a:buFont typeface="Arial"/>
              <a:buChar char="•"/>
            </a:pPr>
            <a:r>
              <a:rPr lang="en-US" sz="1800" dirty="0">
                <a:solidFill>
                  <a:schemeClr val="accent3">
                    <a:lumMod val="25000"/>
                  </a:schemeClr>
                </a:solidFill>
                <a:ea typeface="+mn-lt"/>
                <a:cs typeface="+mn-lt"/>
              </a:rPr>
              <a:t>Cleaning and formatting the scraped data for analysis.</a:t>
            </a:r>
            <a:endParaRPr lang="en-US" sz="1800">
              <a:solidFill>
                <a:schemeClr val="accent3">
                  <a:lumMod val="25000"/>
                </a:schemeClr>
              </a:solidFill>
              <a:ea typeface="Calibri"/>
              <a:cs typeface="Calibri"/>
            </a:endParaRPr>
          </a:p>
          <a:p>
            <a:pPr>
              <a:buFont typeface="Arial"/>
              <a:buChar char="•"/>
            </a:pPr>
            <a:r>
              <a:rPr lang="en-US" sz="1800" b="1" dirty="0">
                <a:solidFill>
                  <a:schemeClr val="accent3">
                    <a:lumMod val="25000"/>
                  </a:schemeClr>
                </a:solidFill>
                <a:ea typeface="+mn-lt"/>
                <a:cs typeface="+mn-lt"/>
              </a:rPr>
              <a:t>Tools:</a:t>
            </a:r>
            <a:r>
              <a:rPr lang="en-US" sz="1800" dirty="0">
                <a:solidFill>
                  <a:schemeClr val="accent3">
                    <a:lumMod val="25000"/>
                  </a:schemeClr>
                </a:solidFill>
                <a:ea typeface="+mn-lt"/>
                <a:cs typeface="+mn-lt"/>
              </a:rPr>
              <a:t> Python, </a:t>
            </a:r>
            <a:r>
              <a:rPr lang="en-US" sz="1800" dirty="0" err="1">
                <a:solidFill>
                  <a:schemeClr val="accent3">
                    <a:lumMod val="25000"/>
                  </a:schemeClr>
                </a:solidFill>
                <a:ea typeface="+mn-lt"/>
                <a:cs typeface="+mn-lt"/>
              </a:rPr>
              <a:t>BeautifulSoup</a:t>
            </a:r>
            <a:r>
              <a:rPr lang="en-US" sz="1800" dirty="0">
                <a:solidFill>
                  <a:schemeClr val="accent3">
                    <a:lumMod val="25000"/>
                  </a:schemeClr>
                </a:solidFill>
                <a:ea typeface="+mn-lt"/>
                <a:cs typeface="+mn-lt"/>
              </a:rPr>
              <a:t> library.</a:t>
            </a:r>
            <a:endParaRPr lang="en-US" sz="1800">
              <a:solidFill>
                <a:schemeClr val="accent3">
                  <a:lumMod val="25000"/>
                </a:schemeClr>
              </a:solidFill>
              <a:ea typeface="Calibri"/>
              <a:cs typeface="Calibri"/>
            </a:endParaRPr>
          </a:p>
          <a:p>
            <a:pPr>
              <a:buFont typeface="Arial"/>
              <a:buChar char="•"/>
            </a:pPr>
            <a:r>
              <a:rPr lang="en-US" sz="1800" b="1" dirty="0">
                <a:solidFill>
                  <a:schemeClr val="accent3">
                    <a:lumMod val="25000"/>
                  </a:schemeClr>
                </a:solidFill>
                <a:ea typeface="+mn-lt"/>
                <a:cs typeface="+mn-lt"/>
              </a:rPr>
              <a:t>Source:</a:t>
            </a:r>
            <a:r>
              <a:rPr lang="en-US" sz="1800" dirty="0">
                <a:solidFill>
                  <a:schemeClr val="accent3">
                    <a:lumMod val="25000"/>
                  </a:schemeClr>
                </a:solidFill>
                <a:ea typeface="+mn-lt"/>
                <a:cs typeface="+mn-lt"/>
              </a:rPr>
              <a:t> Wikipedia page  https://api.spacexdata.com/v4/launches/past</a:t>
            </a:r>
            <a:endParaRPr lang="en-US" sz="1800" dirty="0">
              <a:solidFill>
                <a:schemeClr val="accent3">
                  <a:lumMod val="25000"/>
                </a:schemeClr>
              </a:solidFill>
              <a:ea typeface="Calibri"/>
              <a:cs typeface="Calibri"/>
            </a:endParaRPr>
          </a:p>
          <a:p>
            <a:pPr indent="0">
              <a:buNone/>
            </a:pPr>
            <a:br>
              <a:rPr lang="en-US" dirty="0"/>
            </a:br>
            <a:endParaRPr lang="en-US" dirty="0"/>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65</Slides>
  <Notes>23</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2198</cp:revision>
  <dcterms:created xsi:type="dcterms:W3CDTF">2021-04-29T18:58:34Z</dcterms:created>
  <dcterms:modified xsi:type="dcterms:W3CDTF">2023-09-21T16:02:42Z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